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webextensions/webextension1.xml" ContentType="application/vnd.ms-office.webextension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57"/>
  </p:notesMasterIdLst>
  <p:handoutMasterIdLst>
    <p:handoutMasterId r:id="rId58"/>
  </p:handoutMasterIdLst>
  <p:sldIdLst>
    <p:sldId id="2147469911" r:id="rId3"/>
    <p:sldId id="2147469893" r:id="rId4"/>
    <p:sldId id="2147469895" r:id="rId5"/>
    <p:sldId id="2147469882" r:id="rId6"/>
    <p:sldId id="2147469912" r:id="rId7"/>
    <p:sldId id="2076138243" r:id="rId8"/>
    <p:sldId id="2076138254" r:id="rId9"/>
    <p:sldId id="2076138256" r:id="rId10"/>
    <p:sldId id="2147469879" r:id="rId11"/>
    <p:sldId id="2076138255" r:id="rId12"/>
    <p:sldId id="2147469884" r:id="rId13"/>
    <p:sldId id="2076138251" r:id="rId14"/>
    <p:sldId id="2147469885" r:id="rId15"/>
    <p:sldId id="2076138731" r:id="rId16"/>
    <p:sldId id="2076138252" r:id="rId17"/>
    <p:sldId id="2147469877" r:id="rId18"/>
    <p:sldId id="2147469906" r:id="rId19"/>
    <p:sldId id="2147469907" r:id="rId20"/>
    <p:sldId id="2147469908" r:id="rId21"/>
    <p:sldId id="2147469918" r:id="rId22"/>
    <p:sldId id="2147469909" r:id="rId23"/>
    <p:sldId id="2147469871" r:id="rId24"/>
    <p:sldId id="2147469866" r:id="rId25"/>
    <p:sldId id="2147469872" r:id="rId26"/>
    <p:sldId id="2147468696" r:id="rId27"/>
    <p:sldId id="2147468699" r:id="rId28"/>
    <p:sldId id="2147468706" r:id="rId29"/>
    <p:sldId id="2147468700" r:id="rId30"/>
    <p:sldId id="2147468708" r:id="rId31"/>
    <p:sldId id="2147469904" r:id="rId32"/>
    <p:sldId id="2147468701" r:id="rId33"/>
    <p:sldId id="2147468702" r:id="rId34"/>
    <p:sldId id="2147468703" r:id="rId35"/>
    <p:sldId id="2147469881" r:id="rId36"/>
    <p:sldId id="2147468707" r:id="rId37"/>
    <p:sldId id="2076138258" r:id="rId38"/>
    <p:sldId id="2147469886" r:id="rId39"/>
    <p:sldId id="2147469901" r:id="rId40"/>
    <p:sldId id="2147469902" r:id="rId41"/>
    <p:sldId id="2147469903" r:id="rId42"/>
    <p:sldId id="2147469887" r:id="rId43"/>
    <p:sldId id="2147469888" r:id="rId44"/>
    <p:sldId id="2147469889" r:id="rId45"/>
    <p:sldId id="2147469890" r:id="rId46"/>
    <p:sldId id="2147469891" r:id="rId47"/>
    <p:sldId id="2147469898" r:id="rId48"/>
    <p:sldId id="2147469897" r:id="rId49"/>
    <p:sldId id="2147469899" r:id="rId50"/>
    <p:sldId id="2147469900" r:id="rId51"/>
    <p:sldId id="2147469880" r:id="rId52"/>
    <p:sldId id="2076138257" r:id="rId53"/>
    <p:sldId id="2147469916" r:id="rId54"/>
    <p:sldId id="2147469917" r:id="rId55"/>
    <p:sldId id="207613823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147469911"/>
            <p14:sldId id="2147469893"/>
            <p14:sldId id="2147469895"/>
            <p14:sldId id="2147469882"/>
          </p14:sldIdLst>
        </p14:section>
        <p14:section name="Agenda" id="{82BFF96B-6F92-4676-A990-CF72A7BAECE2}">
          <p14:sldIdLst/>
        </p14:section>
        <p14:section name="Summary Section" id="{4ECF9EDF-5FC0-48F2-8744-31A55B83B7AE}">
          <p14:sldIdLst>
            <p14:sldId id="2147469912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906"/>
            <p14:sldId id="2147469907"/>
            <p14:sldId id="2147469908"/>
            <p14:sldId id="2147469918"/>
            <p14:sldId id="2147469909"/>
          </p14:sldIdLst>
        </p14:section>
        <p14:section name="Power BI modeling guidance for Power Platform" id="{DB06723B-EE1C-4F38-8C1D-D6CDF774A6F9}">
          <p14:sldIdLst>
            <p14:sldId id="2147469871"/>
            <p14:sldId id="2147469866"/>
            <p14:sldId id="2147469872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916"/>
            <p14:sldId id="2147469917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5B6"/>
    <a:srgbClr val="1D3259"/>
    <a:srgbClr val="203864"/>
    <a:srgbClr val="2C4678"/>
    <a:srgbClr val="742774"/>
    <a:srgbClr val="D83B01"/>
    <a:srgbClr val="0D0D0D"/>
    <a:srgbClr val="4472C4"/>
    <a:srgbClr val="2F528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87086A-389E-4BD2-89C9-59BDD36A22EF}" v="295" dt="2023-11-08T20:30:41.6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4" autoAdjust="0"/>
    <p:restoredTop sz="96020" autoAdjust="0"/>
  </p:normalViewPr>
  <p:slideViewPr>
    <p:cSldViewPr snapToGrid="0">
      <p:cViewPr varScale="1">
        <p:scale>
          <a:sx n="102" d="100"/>
          <a:sy n="102" d="100"/>
        </p:scale>
        <p:origin x="498" y="114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 custT="1"/>
      <dgm:spPr/>
      <dgm:t>
        <a:bodyPr/>
        <a:lstStyle/>
        <a:p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non-complex, targeted datasets &lt;5K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&lt;1M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and even 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C913AD4A-7E36-48A7-8204-CAB71FFAC51A}">
      <dgm:prSet/>
      <dgm:spPr/>
      <dgm:t>
        <a:bodyPr/>
        <a:lstStyle/>
        <a:p>
          <a:r>
            <a:rPr lang="en-US" dirty="0"/>
            <a:t>Fabric Direct Lake / Direct Query</a:t>
          </a:r>
        </a:p>
      </dgm:t>
    </dgm:pt>
    <dgm:pt modelId="{ADB4A004-1B7C-4831-942F-95981CB441D7}" type="parTrans" cxnId="{7C1FD1B1-07DC-426D-9359-F86E77F0A56D}">
      <dgm:prSet/>
      <dgm:spPr/>
      <dgm:t>
        <a:bodyPr/>
        <a:lstStyle/>
        <a:p>
          <a:endParaRPr lang="en-US"/>
        </a:p>
      </dgm:t>
    </dgm:pt>
    <dgm:pt modelId="{89C4AE10-C2A2-4D43-964D-68BE446B5F51}" type="sibTrans" cxnId="{7C1FD1B1-07DC-426D-9359-F86E77F0A56D}">
      <dgm:prSet/>
      <dgm:spPr/>
      <dgm:t>
        <a:bodyPr/>
        <a:lstStyle/>
        <a:p>
          <a:endParaRPr lang="en-US"/>
        </a:p>
      </dgm:t>
    </dgm:pt>
    <dgm:pt modelId="{C8F7C52E-69EA-4BCF-88A5-491960DCDF05}">
      <dgm:prSet/>
      <dgm:spPr/>
      <dgm:t>
        <a:bodyPr/>
        <a:lstStyle/>
        <a:p>
          <a:r>
            <a:rPr lang="en-US" dirty="0"/>
            <a:t>Massive datasets from Dataverse without ETL</a:t>
          </a:r>
        </a:p>
      </dgm:t>
    </dgm:pt>
    <dgm:pt modelId="{AD1913DF-64A7-497C-B6B0-1A9340853E27}" type="parTrans" cxnId="{1D5185B8-CE71-44AA-A0BE-1EF5A0933071}">
      <dgm:prSet/>
      <dgm:spPr/>
      <dgm:t>
        <a:bodyPr/>
        <a:lstStyle/>
        <a:p>
          <a:endParaRPr lang="en-US"/>
        </a:p>
      </dgm:t>
    </dgm:pt>
    <dgm:pt modelId="{A00C5BFF-82CE-4E75-AF79-D91CF374A167}" type="sibTrans" cxnId="{1D5185B8-CE71-44AA-A0BE-1EF5A0933071}">
      <dgm:prSet/>
      <dgm:spPr/>
      <dgm:t>
        <a:bodyPr/>
        <a:lstStyle/>
        <a:p>
          <a:endParaRPr lang="en-US"/>
        </a:p>
      </dgm:t>
    </dgm:pt>
    <dgm:pt modelId="{2C11691A-005F-434D-A824-50D822E2F2D3}">
      <dgm:prSet/>
      <dgm:spPr/>
      <dgm:t>
        <a:bodyPr/>
        <a:lstStyle/>
        <a:p>
          <a:r>
            <a:rPr lang="en-US" dirty="0"/>
            <a:t>Seamless integration with Power BI</a:t>
          </a:r>
        </a:p>
      </dgm:t>
    </dgm:pt>
    <dgm:pt modelId="{4D950A54-B5E7-4723-8194-A3328C5F5615}" type="parTrans" cxnId="{CBB3D13E-BA83-45DB-84AF-6C8E925FA7AB}">
      <dgm:prSet/>
      <dgm:spPr/>
      <dgm:t>
        <a:bodyPr/>
        <a:lstStyle/>
        <a:p>
          <a:endParaRPr lang="en-US"/>
        </a:p>
      </dgm:t>
    </dgm:pt>
    <dgm:pt modelId="{0F0BF768-6F12-42AB-A4FA-10D8354E507C}" type="sibTrans" cxnId="{CBB3D13E-BA83-45DB-84AF-6C8E925FA7AB}">
      <dgm:prSet/>
      <dgm:spPr/>
      <dgm:t>
        <a:bodyPr/>
        <a:lstStyle/>
        <a:p>
          <a:endParaRPr lang="en-US"/>
        </a:p>
      </dgm:t>
    </dgm:pt>
    <dgm:pt modelId="{646322BC-8C05-4525-986F-143D11069E6F}">
      <dgm:prSet/>
      <dgm:spPr/>
      <dgm:t>
        <a:bodyPr/>
        <a:lstStyle/>
        <a:p>
          <a:r>
            <a:rPr lang="en-US" dirty="0"/>
            <a:t>Integration with </a:t>
          </a:r>
          <a:r>
            <a:rPr lang="en-US" dirty="0" err="1"/>
            <a:t>DataLake</a:t>
          </a:r>
          <a:r>
            <a:rPr lang="en-US" dirty="0"/>
            <a:t> / </a:t>
          </a:r>
          <a:r>
            <a:rPr lang="en-US" dirty="0" err="1"/>
            <a:t>DataWarehouse</a:t>
          </a:r>
          <a:r>
            <a:rPr lang="en-US" dirty="0"/>
            <a:t> / Fabric Features</a:t>
          </a:r>
        </a:p>
      </dgm:t>
    </dgm:pt>
    <dgm:pt modelId="{851D700A-1B17-41A3-A4D1-DE29A0263672}" type="parTrans" cxnId="{0DF7DC82-26E1-410D-A55E-8EE5F8849012}">
      <dgm:prSet/>
      <dgm:spPr/>
      <dgm:t>
        <a:bodyPr/>
        <a:lstStyle/>
        <a:p>
          <a:endParaRPr lang="en-US"/>
        </a:p>
      </dgm:t>
    </dgm:pt>
    <dgm:pt modelId="{0588D164-1D2B-4218-B591-F1D953A1C40F}" type="sibTrans" cxnId="{0DF7DC82-26E1-410D-A55E-8EE5F884901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4"/>
      <dgm:spPr/>
    </dgm:pt>
    <dgm:pt modelId="{DE9B6C1E-EE0D-4B6B-BB4A-402B30D017CE}" type="pres">
      <dgm:prSet presAssocID="{D2CC4D1C-CC4A-4827-BA05-F2ECC11C54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4">
        <dgm:presLayoutVars>
          <dgm:bulletEnabled val="1"/>
        </dgm:presLayoutVars>
      </dgm:prSet>
      <dgm:spPr/>
    </dgm:pt>
    <dgm:pt modelId="{61698E8B-4A51-41C2-B2D2-3EA2C7F17ACC}" type="pres">
      <dgm:prSet presAssocID="{DB263E06-C339-400F-829D-5CB6B041B407}" presName="spaceBetweenRectangles" presStyleCnt="0"/>
      <dgm:spPr/>
    </dgm:pt>
    <dgm:pt modelId="{E9FBBF29-21F6-42CA-A1D8-813CA35C0943}" type="pres">
      <dgm:prSet presAssocID="{C913AD4A-7E36-48A7-8204-CAB71FFAC51A}" presName="parentLin" presStyleCnt="0"/>
      <dgm:spPr/>
    </dgm:pt>
    <dgm:pt modelId="{BE1A4C18-1877-47CD-9FFE-88D0089AD0C8}" type="pres">
      <dgm:prSet presAssocID="{C913AD4A-7E36-48A7-8204-CAB71FFAC51A}" presName="parentLeftMargin" presStyleLbl="node1" presStyleIdx="2" presStyleCnt="4"/>
      <dgm:spPr/>
    </dgm:pt>
    <dgm:pt modelId="{EF8C5536-9811-491F-93C6-0106C28A7BBE}" type="pres">
      <dgm:prSet presAssocID="{C913AD4A-7E36-48A7-8204-CAB71FFAC51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17803C4-B4AD-4BA2-87CE-7C8EFD36CC91}" type="pres">
      <dgm:prSet presAssocID="{C913AD4A-7E36-48A7-8204-CAB71FFAC51A}" presName="negativeSpace" presStyleCnt="0"/>
      <dgm:spPr/>
    </dgm:pt>
    <dgm:pt modelId="{C179A47C-FF0F-409D-93BC-FCFBFF39377F}" type="pres">
      <dgm:prSet presAssocID="{C913AD4A-7E36-48A7-8204-CAB71FFAC51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2A50502-5E56-4587-AAD0-CCF4F06D3A4D}" type="presOf" srcId="{C913AD4A-7E36-48A7-8204-CAB71FFAC51A}" destId="{BE1A4C18-1877-47CD-9FFE-88D0089AD0C8}" srcOrd="0" destOrd="0" presId="urn:microsoft.com/office/officeart/2005/8/layout/list1"/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CBB3D13E-BA83-45DB-84AF-6C8E925FA7AB}" srcId="{C913AD4A-7E36-48A7-8204-CAB71FFAC51A}" destId="{2C11691A-005F-434D-A824-50D822E2F2D3}" srcOrd="1" destOrd="0" parTransId="{4D950A54-B5E7-4723-8194-A3328C5F5615}" sibTransId="{0F0BF768-6F12-42AB-A4FA-10D8354E507C}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2D11165E-FB26-4590-96E2-1ED36716F40F}" type="presOf" srcId="{2C11691A-005F-434D-A824-50D822E2F2D3}" destId="{C179A47C-FF0F-409D-93BC-FCFBFF39377F}" srcOrd="0" destOrd="1" presId="urn:microsoft.com/office/officeart/2005/8/layout/list1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0DF7DC82-26E1-410D-A55E-8EE5F8849012}" srcId="{C913AD4A-7E36-48A7-8204-CAB71FFAC51A}" destId="{646322BC-8C05-4525-986F-143D11069E6F}" srcOrd="2" destOrd="0" parTransId="{851D700A-1B17-41A3-A4D1-DE29A0263672}" sibTransId="{0588D164-1D2B-4218-B591-F1D953A1C40F}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C1FD1B1-07DC-426D-9359-F86E77F0A56D}" srcId="{22F72C7D-99B3-45CA-9D4C-CCE8CFEC5844}" destId="{C913AD4A-7E36-48A7-8204-CAB71FFAC51A}" srcOrd="3" destOrd="0" parTransId="{ADB4A004-1B7C-4831-942F-95981CB441D7}" sibTransId="{89C4AE10-C2A2-4D43-964D-68BE446B5F51}"/>
    <dgm:cxn modelId="{1D5185B8-CE71-44AA-A0BE-1EF5A0933071}" srcId="{C913AD4A-7E36-48A7-8204-CAB71FFAC51A}" destId="{C8F7C52E-69EA-4BCF-88A5-491960DCDF05}" srcOrd="0" destOrd="0" parTransId="{AD1913DF-64A7-497C-B6B0-1A9340853E27}" sibTransId="{A00C5BFF-82CE-4E75-AF79-D91CF374A167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73B999BA-1E6F-48CF-904D-2512F9FEDDE1}" type="presOf" srcId="{646322BC-8C05-4525-986F-143D11069E6F}" destId="{C179A47C-FF0F-409D-93BC-FCFBFF39377F}" srcOrd="0" destOrd="2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83E7E6E8-0F73-4FF4-B8BE-92A205BFD2DF}" type="presOf" srcId="{C913AD4A-7E36-48A7-8204-CAB71FFAC51A}" destId="{EF8C5536-9811-491F-93C6-0106C28A7BBE}" srcOrd="1" destOrd="0" presId="urn:microsoft.com/office/officeart/2005/8/layout/list1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8E3DE6FE-F84A-4F9B-A3C2-B9304C7C9458}" type="presOf" srcId="{C8F7C52E-69EA-4BCF-88A5-491960DCDF05}" destId="{C179A47C-FF0F-409D-93BC-FCFBFF3937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CAFDA7B2-5941-4AC7-B94E-5C5C40A0D3D9}" type="presParOf" srcId="{81286FC3-404A-49E3-ABA8-3756A892C384}" destId="{5EB699D7-D335-4CEF-B4FE-E5598EAF243D}" srcOrd="8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9" destOrd="0" presId="urn:microsoft.com/office/officeart/2005/8/layout/list1"/>
    <dgm:cxn modelId="{0DD37FDA-1709-41C7-9793-065159572216}" type="presParOf" srcId="{81286FC3-404A-49E3-ABA8-3756A892C384}" destId="{0CBEE028-BB21-45C4-A174-3FEB36FE1A7F}" srcOrd="10" destOrd="0" presId="urn:microsoft.com/office/officeart/2005/8/layout/list1"/>
    <dgm:cxn modelId="{4ABCAAE4-CE1D-4292-BBE0-6E06E32FFCA0}" type="presParOf" srcId="{81286FC3-404A-49E3-ABA8-3756A892C384}" destId="{61698E8B-4A51-41C2-B2D2-3EA2C7F17ACC}" srcOrd="11" destOrd="0" presId="urn:microsoft.com/office/officeart/2005/8/layout/list1"/>
    <dgm:cxn modelId="{1E9C6A9E-DC12-4496-975D-D34CAF851721}" type="presParOf" srcId="{81286FC3-404A-49E3-ABA8-3756A892C384}" destId="{E9FBBF29-21F6-42CA-A1D8-813CA35C0943}" srcOrd="12" destOrd="0" presId="urn:microsoft.com/office/officeart/2005/8/layout/list1"/>
    <dgm:cxn modelId="{3717333C-B058-44BA-9364-BBDC33091379}" type="presParOf" srcId="{E9FBBF29-21F6-42CA-A1D8-813CA35C0943}" destId="{BE1A4C18-1877-47CD-9FFE-88D0089AD0C8}" srcOrd="0" destOrd="0" presId="urn:microsoft.com/office/officeart/2005/8/layout/list1"/>
    <dgm:cxn modelId="{3442792A-F62F-4E8F-89E2-3502812E8CBB}" type="presParOf" srcId="{E9FBBF29-21F6-42CA-A1D8-813CA35C0943}" destId="{EF8C5536-9811-491F-93C6-0106C28A7BBE}" srcOrd="1" destOrd="0" presId="urn:microsoft.com/office/officeart/2005/8/layout/list1"/>
    <dgm:cxn modelId="{84439293-58C4-4DAF-AEC5-20945688C454}" type="presParOf" srcId="{81286FC3-404A-49E3-ABA8-3756A892C384}" destId="{817803C4-B4AD-4BA2-87CE-7C8EFD36CC91}" srcOrd="13" destOrd="0" presId="urn:microsoft.com/office/officeart/2005/8/layout/list1"/>
    <dgm:cxn modelId="{D9826992-FCC2-4581-8974-DABE251E8E57}" type="presParOf" srcId="{81286FC3-404A-49E3-ABA8-3756A892C384}" destId="{C179A47C-FF0F-409D-93BC-FCFBFF3937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non-complex, targeted datasets &lt;5K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near-real-time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E081F72-B99D-4A6F-954E-37178C8EF860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84037E4-C186-481B-9B76-8BB864721D10}" type="parTrans" cxnId="{D2CEE6E8-A07A-4F6E-81A6-5189AC745362}">
      <dgm:prSet/>
      <dgm:spPr/>
      <dgm:t>
        <a:bodyPr/>
        <a:lstStyle/>
        <a:p>
          <a:endParaRPr lang="en-US"/>
        </a:p>
      </dgm:t>
    </dgm:pt>
    <dgm:pt modelId="{A8CEC788-7397-460F-BAF9-AF0A0BAE732F}" type="sibTrans" cxnId="{D2CEE6E8-A07A-4F6E-81A6-5189AC74536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D2CEE6E8-A07A-4F6E-81A6-5189AC745362}" srcId="{A4CDAC3F-B806-4127-A611-D5583FC1F128}" destId="{6E081F72-B99D-4A6F-954E-37178C8EF860}" srcOrd="1" destOrd="0" parTransId="{F84037E4-C186-481B-9B76-8BB864721D10}" sibTransId="{A8CEC788-7397-460F-BAF9-AF0A0BAE732F}"/>
    <dgm:cxn modelId="{8301ADF3-8E35-49D3-889D-A580A34EB84A}" type="presOf" srcId="{6E081F72-B99D-4A6F-954E-37178C8EF860}" destId="{48672B13-CAD5-4450-B70F-139416E8DF9E}" srcOrd="0" destOrd="1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CC08A40E-FB3D-4A22-9E77-E719542F872A}">
      <dgm:prSet/>
      <dgm:spPr/>
      <dgm:t>
        <a:bodyPr/>
        <a:lstStyle/>
        <a:p>
          <a:r>
            <a:rPr lang="en-US" dirty="0"/>
            <a:t>Scheduled refreshes of medium-sized datasets &lt;1M rows returned</a:t>
          </a:r>
        </a:p>
      </dgm:t>
    </dgm:pt>
    <dgm:pt modelId="{431A0291-D651-4B04-86FC-32C2CBC35889}" type="parTrans" cxnId="{2AB79AC2-F76C-4E87-B88A-DB7A76E4CBD5}">
      <dgm:prSet/>
      <dgm:spPr/>
      <dgm:t>
        <a:bodyPr/>
        <a:lstStyle/>
        <a:p>
          <a:endParaRPr lang="en-US"/>
        </a:p>
      </dgm:t>
    </dgm:pt>
    <dgm:pt modelId="{50BF55A0-372C-4645-93CB-BFF9B825EDD2}" type="sibTrans" cxnId="{2AB79AC2-F76C-4E87-B88A-DB7A76E4CBD5}">
      <dgm:prSet/>
      <dgm:spPr/>
      <dgm:t>
        <a:bodyPr/>
        <a:lstStyle/>
        <a:p>
          <a:endParaRPr lang="en-US"/>
        </a:p>
      </dgm:t>
    </dgm:pt>
    <dgm:pt modelId="{934284F5-642A-4E86-A5BB-CF877A2EC147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63E775F4-D7FD-4113-8FE0-9A8211389DDE}" type="parTrans" cxnId="{08ADD65B-FDCC-46F5-97B2-13852619FD0F}">
      <dgm:prSet/>
      <dgm:spPr/>
      <dgm:t>
        <a:bodyPr/>
        <a:lstStyle/>
        <a:p>
          <a:endParaRPr lang="en-US"/>
        </a:p>
      </dgm:t>
    </dgm:pt>
    <dgm:pt modelId="{35715A7E-18EA-4859-A6B4-C28AEC815EC2}" type="sibTrans" cxnId="{08ADD65B-FDCC-46F5-97B2-13852619FD0F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57B3922F-8522-47C6-9F06-27D98DFE936D}" type="presOf" srcId="{CC08A40E-FB3D-4A22-9E77-E719542F872A}" destId="{48672B13-CAD5-4450-B70F-139416E8DF9E}" srcOrd="0" destOrd="1" presId="urn:microsoft.com/office/officeart/2005/8/layout/list1"/>
    <dgm:cxn modelId="{C9EA2435-F3AE-4E5C-8C99-6A965A5C526A}" type="presOf" srcId="{934284F5-642A-4E86-A5BB-CF877A2EC147}" destId="{48672B13-CAD5-4450-B70F-139416E8DF9E}" srcOrd="0" destOrd="2" presId="urn:microsoft.com/office/officeart/2005/8/layout/list1"/>
    <dgm:cxn modelId="{08ADD65B-FDCC-46F5-97B2-13852619FD0F}" srcId="{A4CDAC3F-B806-4127-A611-D5583FC1F128}" destId="{934284F5-642A-4E86-A5BB-CF877A2EC147}" srcOrd="2" destOrd="0" parTransId="{63E775F4-D7FD-4113-8FE0-9A8211389DDE}" sibTransId="{35715A7E-18EA-4859-A6B4-C28AEC815EC2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2AB79AC2-F76C-4E87-B88A-DB7A76E4CBD5}" srcId="{A4CDAC3F-B806-4127-A611-D5583FC1F128}" destId="{CC08A40E-FB3D-4A22-9E77-E719542F872A}" srcOrd="1" destOrd="0" parTransId="{431A0291-D651-4B04-86FC-32C2CBC35889}" sibTransId="{50BF55A0-372C-4645-93CB-BFF9B825EDD2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Larger datasets from Dataverse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E23A7F0B-D26B-4B69-A5C9-2AC143DEDAED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0D29B3D5-FD3E-4D09-90A4-7DCFC29B57E6}" type="parTrans" cxnId="{89FF5965-7BD6-47A9-A92A-AB456E66EA5F}">
      <dgm:prSet/>
      <dgm:spPr/>
      <dgm:t>
        <a:bodyPr/>
        <a:lstStyle/>
        <a:p>
          <a:endParaRPr lang="en-US"/>
        </a:p>
      </dgm:t>
    </dgm:pt>
    <dgm:pt modelId="{10B69D00-0937-445F-A906-A49ED3E1DF03}" type="sibTrans" cxnId="{89FF5965-7BD6-47A9-A92A-AB456E66EA5F}">
      <dgm:prSet/>
      <dgm:spPr/>
      <dgm:t>
        <a:bodyPr/>
        <a:lstStyle/>
        <a:p>
          <a:endParaRPr lang="en-US"/>
        </a:p>
      </dgm:t>
    </dgm:pt>
    <dgm:pt modelId="{8B0B9DFE-D44C-4C6A-B04F-6F62F2618076}">
      <dgm:prSet/>
      <dgm:spPr/>
      <dgm:t>
        <a:bodyPr/>
        <a:lstStyle/>
        <a:p>
          <a:r>
            <a:rPr lang="en-US" dirty="0"/>
            <a:t>Integration with Data Warehouses	</a:t>
          </a:r>
        </a:p>
      </dgm:t>
    </dgm:pt>
    <dgm:pt modelId="{A1DB81B5-47C5-48FF-8C85-3405E9CAC91D}" type="parTrans" cxnId="{BAAAE733-3E89-4CC4-A50F-B6333BF4D2DD}">
      <dgm:prSet/>
      <dgm:spPr/>
      <dgm:t>
        <a:bodyPr/>
        <a:lstStyle/>
        <a:p>
          <a:endParaRPr lang="en-US"/>
        </a:p>
      </dgm:t>
    </dgm:pt>
    <dgm:pt modelId="{8E411DFD-F742-41F7-9816-9CDCAD0C35D8}" type="sibTrans" cxnId="{BAAAE733-3E89-4CC4-A50F-B6333BF4D2DD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4D655C16-CECD-4D7A-8FDC-A6E4022B2BF2}" type="presOf" srcId="{E23A7F0B-D26B-4B69-A5C9-2AC143DEDAED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BAAAE733-3E89-4CC4-A50F-B6333BF4D2DD}" srcId="{A4CDAC3F-B806-4127-A611-D5583FC1F128}" destId="{8B0B9DFE-D44C-4C6A-B04F-6F62F2618076}" srcOrd="2" destOrd="0" parTransId="{A1DB81B5-47C5-48FF-8C85-3405E9CAC91D}" sibTransId="{8E411DFD-F742-41F7-9816-9CDCAD0C35D8}"/>
    <dgm:cxn modelId="{D6B90C60-8FB6-41AA-8ABD-EEA69ABFAEA1}" type="presOf" srcId="{8B0B9DFE-D44C-4C6A-B04F-6F62F2618076}" destId="{48672B13-CAD5-4450-B70F-139416E8DF9E}" srcOrd="0" destOrd="2" presId="urn:microsoft.com/office/officeart/2005/8/layout/list1"/>
    <dgm:cxn modelId="{89FF5965-7BD6-47A9-A92A-AB456E66EA5F}" srcId="{A4CDAC3F-B806-4127-A611-D5583FC1F128}" destId="{E23A7F0B-D26B-4B69-A5C9-2AC143DEDAED}" srcOrd="1" destOrd="0" parTransId="{0D29B3D5-FD3E-4D09-90A4-7DCFC29B57E6}" sibTransId="{10B69D00-0937-445F-A906-A49ED3E1DF03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Fabric Direct Lake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Massive datasets from Dataverse without ETL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280FB0A6-CF2F-44D8-8087-819031E1487B}">
      <dgm:prSet/>
      <dgm:spPr/>
      <dgm:t>
        <a:bodyPr/>
        <a:lstStyle/>
        <a:p>
          <a:r>
            <a:rPr lang="en-US" dirty="0"/>
            <a:t>Seamless integration with Power BI</a:t>
          </a:r>
        </a:p>
      </dgm:t>
    </dgm:pt>
    <dgm:pt modelId="{70C9AD56-3AAD-47F3-BBCF-F9ECCF3FD8C2}" type="parTrans" cxnId="{18EE3949-2B7D-457B-8D85-B2EB06DA3C3C}">
      <dgm:prSet/>
      <dgm:spPr/>
      <dgm:t>
        <a:bodyPr/>
        <a:lstStyle/>
        <a:p>
          <a:endParaRPr lang="en-US"/>
        </a:p>
      </dgm:t>
    </dgm:pt>
    <dgm:pt modelId="{ECD98D30-7203-4A08-804C-EF279650C857}" type="sibTrans" cxnId="{18EE3949-2B7D-457B-8D85-B2EB06DA3C3C}">
      <dgm:prSet/>
      <dgm:spPr/>
      <dgm:t>
        <a:bodyPr/>
        <a:lstStyle/>
        <a:p>
          <a:endParaRPr lang="en-US"/>
        </a:p>
      </dgm:t>
    </dgm:pt>
    <dgm:pt modelId="{DDD4F6EE-27D2-4195-A613-BCC4CFD3D630}">
      <dgm:prSet/>
      <dgm:spPr/>
      <dgm:t>
        <a:bodyPr/>
        <a:lstStyle/>
        <a:p>
          <a:r>
            <a:rPr lang="en-US" dirty="0"/>
            <a:t>Integration with </a:t>
          </a:r>
          <a:r>
            <a:rPr lang="en-US" dirty="0" err="1"/>
            <a:t>DataLake</a:t>
          </a:r>
          <a:r>
            <a:rPr lang="en-US" dirty="0"/>
            <a:t> / </a:t>
          </a:r>
          <a:r>
            <a:rPr lang="en-US" dirty="0" err="1"/>
            <a:t>DataWarehouse</a:t>
          </a:r>
          <a:r>
            <a:rPr lang="en-US" dirty="0"/>
            <a:t> / Fabric Features</a:t>
          </a:r>
        </a:p>
      </dgm:t>
    </dgm:pt>
    <dgm:pt modelId="{70ECC0FA-B71B-43FB-904D-159BAD015FD3}" type="parTrans" cxnId="{3BD276A8-0D44-4E67-8D61-4C6D6CC72AEC}">
      <dgm:prSet/>
      <dgm:spPr/>
      <dgm:t>
        <a:bodyPr/>
        <a:lstStyle/>
        <a:p>
          <a:endParaRPr lang="en-US"/>
        </a:p>
      </dgm:t>
    </dgm:pt>
    <dgm:pt modelId="{FFD8FBF7-8547-409B-9081-D9847F189A63}" type="sibTrans" cxnId="{3BD276A8-0D44-4E67-8D61-4C6D6CC72AEC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86295602-00E1-4CEC-BF87-8D9E79E8FF62}" type="presOf" srcId="{280FB0A6-CF2F-44D8-8087-819031E1487B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18EE3949-2B7D-457B-8D85-B2EB06DA3C3C}" srcId="{A4CDAC3F-B806-4127-A611-D5583FC1F128}" destId="{280FB0A6-CF2F-44D8-8087-819031E1487B}" srcOrd="1" destOrd="0" parTransId="{70C9AD56-3AAD-47F3-BBCF-F9ECCF3FD8C2}" sibTransId="{ECD98D30-7203-4A08-804C-EF279650C857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3BD276A8-0D44-4E67-8D61-4C6D6CC72AEC}" srcId="{A4CDAC3F-B806-4127-A611-D5583FC1F128}" destId="{DDD4F6EE-27D2-4195-A613-BCC4CFD3D630}" srcOrd="2" destOrd="0" parTransId="{70ECC0FA-B71B-43FB-904D-159BAD015FD3}" sibTransId="{FFD8FBF7-8547-409B-9081-D9847F189A6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A32AE3D5-C9F7-4D93-A10C-EC082BB038D2}" type="presOf" srcId="{DDD4F6EE-27D2-4195-A613-BCC4CFD3D630}" destId="{48672B13-CAD5-4450-B70F-139416E8DF9E}" srcOrd="0" destOrd="2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b="1" dirty="0"/>
            <a:t>1) 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non-complex, targeted datasets &lt;5K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b="1" dirty="0"/>
            <a:t>2) 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&lt;1M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b="1" dirty="0"/>
            <a:t>3) 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Dataverse datasets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D51699CA-2A45-4917-BDDA-65545BEFF3A0}">
      <dgm:prSet/>
      <dgm:spPr/>
      <dgm:t>
        <a:bodyPr/>
        <a:lstStyle/>
        <a:p>
          <a:r>
            <a:rPr lang="en-US" b="1" dirty="0"/>
            <a:t>4) Fabric Direct Lake / Direct Query</a:t>
          </a:r>
        </a:p>
      </dgm:t>
    </dgm:pt>
    <dgm:pt modelId="{70DD8913-B2D4-4F45-89D8-4CCC01C675AF}" type="parTrans" cxnId="{0CE3F654-1E7A-47D9-B186-0DD36747807F}">
      <dgm:prSet/>
      <dgm:spPr/>
      <dgm:t>
        <a:bodyPr/>
        <a:lstStyle/>
        <a:p>
          <a:endParaRPr lang="en-US"/>
        </a:p>
      </dgm:t>
    </dgm:pt>
    <dgm:pt modelId="{60888895-CBF7-4336-B6D6-C3F6DF079035}" type="sibTrans" cxnId="{0CE3F654-1E7A-47D9-B186-0DD36747807F}">
      <dgm:prSet/>
      <dgm:spPr/>
      <dgm:t>
        <a:bodyPr/>
        <a:lstStyle/>
        <a:p>
          <a:endParaRPr lang="en-US"/>
        </a:p>
      </dgm:t>
    </dgm:pt>
    <dgm:pt modelId="{9521AEF0-8C3A-48AD-9500-C91B0E0E4BF9}">
      <dgm:prSet custT="1"/>
      <dgm:spPr/>
      <dgm:t>
        <a:bodyPr/>
        <a:lstStyle/>
        <a:p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Massive datasets from Dataverse without ETL</a:t>
          </a:r>
        </a:p>
      </dgm:t>
    </dgm:pt>
    <dgm:pt modelId="{961ECDB6-40B6-4895-A538-CA0020E4D00B}" type="parTrans" cxnId="{F5556327-653E-45FA-BC72-2704843CB0D4}">
      <dgm:prSet/>
      <dgm:spPr/>
      <dgm:t>
        <a:bodyPr/>
        <a:lstStyle/>
        <a:p>
          <a:endParaRPr lang="en-US"/>
        </a:p>
      </dgm:t>
    </dgm:pt>
    <dgm:pt modelId="{C511EE05-27DD-401D-9B09-733FFB2466FA}" type="sibTrans" cxnId="{F5556327-653E-45FA-BC72-2704843CB0D4}">
      <dgm:prSet/>
      <dgm:spPr/>
      <dgm:t>
        <a:bodyPr/>
        <a:lstStyle/>
        <a:p>
          <a:endParaRPr lang="en-US"/>
        </a:p>
      </dgm:t>
    </dgm:pt>
    <dgm:pt modelId="{D99FE469-82A9-4D61-BA3C-3DD0718E8D1E}">
      <dgm:prSet custT="1"/>
      <dgm:spPr/>
      <dgm:t>
        <a:bodyPr/>
        <a:lstStyle/>
        <a:p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Seamless integration with Power BI</a:t>
          </a:r>
        </a:p>
      </dgm:t>
    </dgm:pt>
    <dgm:pt modelId="{79506D0D-AC46-4D27-AAF6-A261A10F4C02}" type="parTrans" cxnId="{EEEEEDFA-3202-4390-BA2F-A6841DEB3463}">
      <dgm:prSet/>
      <dgm:spPr/>
      <dgm:t>
        <a:bodyPr/>
        <a:lstStyle/>
        <a:p>
          <a:endParaRPr lang="en-US"/>
        </a:p>
      </dgm:t>
    </dgm:pt>
    <dgm:pt modelId="{54B0CD43-DC85-443F-BECB-4B816F094FCC}" type="sibTrans" cxnId="{EEEEEDFA-3202-4390-BA2F-A6841DEB3463}">
      <dgm:prSet/>
      <dgm:spPr/>
      <dgm:t>
        <a:bodyPr/>
        <a:lstStyle/>
        <a:p>
          <a:endParaRPr lang="en-US"/>
        </a:p>
      </dgm:t>
    </dgm:pt>
    <dgm:pt modelId="{845063CC-465A-4B55-BAEE-B8152C3E1E34}">
      <dgm:prSet custT="1"/>
      <dgm:spPr/>
      <dgm:t>
        <a:bodyPr/>
        <a:lstStyle/>
        <a:p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Integration with </a:t>
          </a:r>
          <a:r>
            <a:rPr lang="en-US" sz="11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DataLake</a:t>
          </a: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 / </a:t>
          </a:r>
          <a:r>
            <a:rPr lang="en-US" sz="11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DataWarehouse</a:t>
          </a: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 / Fabric Features</a:t>
          </a:r>
        </a:p>
      </dgm:t>
    </dgm:pt>
    <dgm:pt modelId="{123D3671-1A7E-4547-8ACC-328609D98866}" type="parTrans" cxnId="{415EF759-186B-4F94-B42E-688085BE778F}">
      <dgm:prSet/>
      <dgm:spPr/>
      <dgm:t>
        <a:bodyPr/>
        <a:lstStyle/>
        <a:p>
          <a:endParaRPr lang="en-US"/>
        </a:p>
      </dgm:t>
    </dgm:pt>
    <dgm:pt modelId="{9C1760B8-21DE-4762-B8AB-AA39C4205B9D}" type="sibTrans" cxnId="{415EF759-186B-4F94-B42E-688085BE778F}">
      <dgm:prSet/>
      <dgm:spPr/>
      <dgm:t>
        <a:bodyPr/>
        <a:lstStyle/>
        <a:p>
          <a:endParaRPr lang="en-US"/>
        </a:p>
      </dgm:t>
    </dgm:pt>
    <dgm:pt modelId="{7610A1F9-D679-40DE-80DC-A471FF7D7235}" type="pres">
      <dgm:prSet presAssocID="{22F72C7D-99B3-45CA-9D4C-CCE8CFEC5844}" presName="Name0" presStyleCnt="0">
        <dgm:presLayoutVars>
          <dgm:dir/>
          <dgm:animLvl val="lvl"/>
          <dgm:resizeHandles val="exact"/>
        </dgm:presLayoutVars>
      </dgm:prSet>
      <dgm:spPr/>
    </dgm:pt>
    <dgm:pt modelId="{4B388A4A-EA84-4960-9E28-E43CDDABD3EC}" type="pres">
      <dgm:prSet presAssocID="{A4CDAC3F-B806-4127-A611-D5583FC1F128}" presName="composite" presStyleCnt="0"/>
      <dgm:spPr/>
    </dgm:pt>
    <dgm:pt modelId="{A881CD36-1D85-4CB3-9474-EB1E3470008F}" type="pres">
      <dgm:prSet presAssocID="{A4CDAC3F-B806-4127-A611-D5583FC1F12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C8B45F4-0ED7-4F35-A64A-C5A32AC65BE1}" type="pres">
      <dgm:prSet presAssocID="{A4CDAC3F-B806-4127-A611-D5583FC1F128}" presName="desTx" presStyleLbl="alignAccFollowNode1" presStyleIdx="0" presStyleCnt="4">
        <dgm:presLayoutVars>
          <dgm:bulletEnabled val="1"/>
        </dgm:presLayoutVars>
      </dgm:prSet>
      <dgm:spPr/>
    </dgm:pt>
    <dgm:pt modelId="{386C8178-5991-4242-87C4-EE6C8008FB59}" type="pres">
      <dgm:prSet presAssocID="{3EE0F14A-D881-4004-BA4E-7909CDBAD45C}" presName="space" presStyleCnt="0"/>
      <dgm:spPr/>
    </dgm:pt>
    <dgm:pt modelId="{D977AEE7-028A-4161-AA03-B3DFFAD0538E}" type="pres">
      <dgm:prSet presAssocID="{F8213704-A378-4503-9E10-8FFD1D7B21FA}" presName="composite" presStyleCnt="0"/>
      <dgm:spPr/>
    </dgm:pt>
    <dgm:pt modelId="{6F619012-9C46-4D2F-B968-21EC0B8D8731}" type="pres">
      <dgm:prSet presAssocID="{F8213704-A378-4503-9E10-8FFD1D7B21F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B36357D7-D7E6-4AE8-8154-747BCFF20697}" type="pres">
      <dgm:prSet presAssocID="{F8213704-A378-4503-9E10-8FFD1D7B21FA}" presName="desTx" presStyleLbl="alignAccFollowNode1" presStyleIdx="1" presStyleCnt="4">
        <dgm:presLayoutVars>
          <dgm:bulletEnabled val="1"/>
        </dgm:presLayoutVars>
      </dgm:prSet>
      <dgm:spPr/>
    </dgm:pt>
    <dgm:pt modelId="{6953EBCE-C073-4DC8-9BB8-9EC4F1F5B21C}" type="pres">
      <dgm:prSet presAssocID="{586B905D-7C00-41DB-BE33-5ADF8025F4D3}" presName="space" presStyleCnt="0"/>
      <dgm:spPr/>
    </dgm:pt>
    <dgm:pt modelId="{BBB5FEF9-7526-4563-A978-712C5D44D0B0}" type="pres">
      <dgm:prSet presAssocID="{D2CC4D1C-CC4A-4827-BA05-F2ECC11C5466}" presName="composite" presStyleCnt="0"/>
      <dgm:spPr/>
    </dgm:pt>
    <dgm:pt modelId="{6E1024CD-4B72-46B2-B23A-04CBC7985B1D}" type="pres">
      <dgm:prSet presAssocID="{D2CC4D1C-CC4A-4827-BA05-F2ECC11C546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2414EED-6585-4458-9B2A-2A52ACE23B70}" type="pres">
      <dgm:prSet presAssocID="{D2CC4D1C-CC4A-4827-BA05-F2ECC11C5466}" presName="desTx" presStyleLbl="alignAccFollowNode1" presStyleIdx="2" presStyleCnt="4">
        <dgm:presLayoutVars>
          <dgm:bulletEnabled val="1"/>
        </dgm:presLayoutVars>
      </dgm:prSet>
      <dgm:spPr/>
    </dgm:pt>
    <dgm:pt modelId="{F8836C74-4447-4851-9A8D-18255651DF83}" type="pres">
      <dgm:prSet presAssocID="{DB263E06-C339-400F-829D-5CB6B041B407}" presName="space" presStyleCnt="0"/>
      <dgm:spPr/>
    </dgm:pt>
    <dgm:pt modelId="{E592894A-86C1-4EE0-B8DB-707730E870D9}" type="pres">
      <dgm:prSet presAssocID="{D51699CA-2A45-4917-BDDA-65545BEFF3A0}" presName="composite" presStyleCnt="0"/>
      <dgm:spPr/>
    </dgm:pt>
    <dgm:pt modelId="{F3962679-93B2-4846-AA35-D53CEB9EFC72}" type="pres">
      <dgm:prSet presAssocID="{D51699CA-2A45-4917-BDDA-65545BEFF3A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9640B38-48FB-480F-A10E-739E1E739040}" type="pres">
      <dgm:prSet presAssocID="{D51699CA-2A45-4917-BDDA-65545BEFF3A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F6445D06-FF8A-4B07-89DC-3B51DD3C6311}" type="presOf" srcId="{845063CC-465A-4B55-BAEE-B8152C3E1E34}" destId="{C9640B38-48FB-480F-A10E-739E1E739040}" srcOrd="0" destOrd="2" presId="urn:microsoft.com/office/officeart/2005/8/layout/hList1"/>
    <dgm:cxn modelId="{E7270625-6ACF-4526-A89B-F7E29F46FACB}" type="presOf" srcId="{9521AEF0-8C3A-48AD-9500-C91B0E0E4BF9}" destId="{C9640B38-48FB-480F-A10E-739E1E739040}" srcOrd="0" destOrd="0" presId="urn:microsoft.com/office/officeart/2005/8/layout/h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F5556327-653E-45FA-BC72-2704843CB0D4}" srcId="{D51699CA-2A45-4917-BDDA-65545BEFF3A0}" destId="{9521AEF0-8C3A-48AD-9500-C91B0E0E4BF9}" srcOrd="0" destOrd="0" parTransId="{961ECDB6-40B6-4895-A538-CA0020E4D00B}" sibTransId="{C511EE05-27DD-401D-9B09-733FFB2466FA}"/>
    <dgm:cxn modelId="{B644C927-E138-486E-8498-1A683B7AA461}" type="presOf" srcId="{6550FD84-71C8-42CC-98AB-D13B96CC3B2B}" destId="{82414EED-6585-4458-9B2A-2A52ACE23B70}" srcOrd="0" destOrd="0" presId="urn:microsoft.com/office/officeart/2005/8/layout/h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CE22544-0512-4A45-B22E-005EC3593627}" type="presOf" srcId="{2D3D3183-A389-477E-BF11-E2071CABB5F8}" destId="{B36357D7-D7E6-4AE8-8154-747BCFF20697}" srcOrd="0" destOrd="0" presId="urn:microsoft.com/office/officeart/2005/8/layout/h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0CE3F654-1E7A-47D9-B186-0DD36747807F}" srcId="{22F72C7D-99B3-45CA-9D4C-CCE8CFEC5844}" destId="{D51699CA-2A45-4917-BDDA-65545BEFF3A0}" srcOrd="3" destOrd="0" parTransId="{70DD8913-B2D4-4F45-89D8-4CCC01C675AF}" sibTransId="{60888895-CBF7-4336-B6D6-C3F6DF079035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15EF759-186B-4F94-B42E-688085BE778F}" srcId="{D51699CA-2A45-4917-BDDA-65545BEFF3A0}" destId="{845063CC-465A-4B55-BAEE-B8152C3E1E34}" srcOrd="2" destOrd="0" parTransId="{123D3671-1A7E-4547-8ACC-328609D98866}" sibTransId="{9C1760B8-21DE-4762-B8AB-AA39C4205B9D}"/>
    <dgm:cxn modelId="{614DA37E-B627-4A6B-87F7-C830C28E1A8D}" type="presOf" srcId="{D99FE469-82A9-4D61-BA3C-3DD0718E8D1E}" destId="{C9640B38-48FB-480F-A10E-739E1E739040}" srcOrd="0" destOrd="1" presId="urn:microsoft.com/office/officeart/2005/8/layout/hList1"/>
    <dgm:cxn modelId="{48EFC080-67C0-4AF0-AD66-72E729A69736}" type="presOf" srcId="{1CF75DAB-2384-44F0-BB77-ACEC1EB4A2B5}" destId="{B36357D7-D7E6-4AE8-8154-747BCFF20697}" srcOrd="0" destOrd="2" presId="urn:microsoft.com/office/officeart/2005/8/layout/h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6A23A587-F039-467D-B629-A7DF63AF9D8E}" type="presOf" srcId="{A4CDAC3F-B806-4127-A611-D5583FC1F128}" destId="{A881CD36-1D85-4CB3-9474-EB1E3470008F}" srcOrd="0" destOrd="0" presId="urn:microsoft.com/office/officeart/2005/8/layout/hList1"/>
    <dgm:cxn modelId="{EAC0298B-EAE9-4727-976B-6D4B963FA70C}" type="presOf" srcId="{2325D429-7D5F-4DEC-AC86-64F4E3B0DAD7}" destId="{8C8B45F4-0ED7-4F35-A64A-C5A32AC65BE1}" srcOrd="0" destOrd="0" presId="urn:microsoft.com/office/officeart/2005/8/layout/hList1"/>
    <dgm:cxn modelId="{A63F448F-B1FB-4E64-B570-94A769F47F6E}" type="presOf" srcId="{D51699CA-2A45-4917-BDDA-65545BEFF3A0}" destId="{F3962679-93B2-4846-AA35-D53CEB9EFC72}" srcOrd="0" destOrd="0" presId="urn:microsoft.com/office/officeart/2005/8/layout/h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FB6CAA2-3F42-4678-9481-C2F272813DC3}" type="presOf" srcId="{22F72C7D-99B3-45CA-9D4C-CCE8CFEC5844}" destId="{7610A1F9-D679-40DE-80DC-A471FF7D7235}" srcOrd="0" destOrd="0" presId="urn:microsoft.com/office/officeart/2005/8/layout/hList1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A1DA09BA-12C2-475A-AA01-89A390E4B6B4}" type="presOf" srcId="{A6BC4187-145D-447F-8032-40869A8F1BAF}" destId="{82414EED-6585-4458-9B2A-2A52ACE23B70}" srcOrd="0" destOrd="1" presId="urn:microsoft.com/office/officeart/2005/8/layout/hList1"/>
    <dgm:cxn modelId="{D41059BB-462A-4A38-82ED-3FABFCF583DE}" type="presOf" srcId="{653EBDF4-D967-45CB-9839-0A259177A904}" destId="{82414EED-6585-4458-9B2A-2A52ACE23B70}" srcOrd="0" destOrd="2" presId="urn:microsoft.com/office/officeart/2005/8/layout/hList1"/>
    <dgm:cxn modelId="{41B5B2CA-6764-4B09-9C40-707DE97EC446}" type="presOf" srcId="{F8213704-A378-4503-9E10-8FFD1D7B21FA}" destId="{6F619012-9C46-4D2F-B968-21EC0B8D8731}" srcOrd="0" destOrd="0" presId="urn:microsoft.com/office/officeart/2005/8/layout/hList1"/>
    <dgm:cxn modelId="{75F7B2CA-2702-4876-8B84-4A65228CD477}" type="presOf" srcId="{712CDA56-7553-4CB4-8A3F-463158474688}" destId="{8C8B45F4-0ED7-4F35-A64A-C5A32AC65BE1}" srcOrd="0" destOrd="1" presId="urn:microsoft.com/office/officeart/2005/8/layout/hList1"/>
    <dgm:cxn modelId="{EDEA4ECB-B9C0-4700-81B9-98E1A3AEADB3}" type="presOf" srcId="{ECE70297-E82E-41AC-81E3-DE650C4CB0B5}" destId="{B36357D7-D7E6-4AE8-8154-747BCFF20697}" srcOrd="0" destOrd="1" presId="urn:microsoft.com/office/officeart/2005/8/layout/h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E8A350F8-7D99-49D9-A0D4-A8B9B3024532}" type="presOf" srcId="{D2CC4D1C-CC4A-4827-BA05-F2ECC11C5466}" destId="{6E1024CD-4B72-46B2-B23A-04CBC7985B1D}" srcOrd="0" destOrd="0" presId="urn:microsoft.com/office/officeart/2005/8/layout/hList1"/>
    <dgm:cxn modelId="{EEEEEDFA-3202-4390-BA2F-A6841DEB3463}" srcId="{D51699CA-2A45-4917-BDDA-65545BEFF3A0}" destId="{D99FE469-82A9-4D61-BA3C-3DD0718E8D1E}" srcOrd="1" destOrd="0" parTransId="{79506D0D-AC46-4D27-AAF6-A261A10F4C02}" sibTransId="{54B0CD43-DC85-443F-BECB-4B816F094FCC}"/>
    <dgm:cxn modelId="{5343A5FF-A5F6-4301-A3C4-CC5FA778571B}" type="presOf" srcId="{7AA673F5-D4DD-41FB-9992-E7BFF9A2C56A}" destId="{8C8B45F4-0ED7-4F35-A64A-C5A32AC65BE1}" srcOrd="0" destOrd="2" presId="urn:microsoft.com/office/officeart/2005/8/layout/hList1"/>
    <dgm:cxn modelId="{59D6E4DA-F3B8-415D-B22B-70C8E72B529B}" type="presParOf" srcId="{7610A1F9-D679-40DE-80DC-A471FF7D7235}" destId="{4B388A4A-EA84-4960-9E28-E43CDDABD3EC}" srcOrd="0" destOrd="0" presId="urn:microsoft.com/office/officeart/2005/8/layout/hList1"/>
    <dgm:cxn modelId="{1353BCF4-730C-4C21-9992-9A922ED3D2FD}" type="presParOf" srcId="{4B388A4A-EA84-4960-9E28-E43CDDABD3EC}" destId="{A881CD36-1D85-4CB3-9474-EB1E3470008F}" srcOrd="0" destOrd="0" presId="urn:microsoft.com/office/officeart/2005/8/layout/hList1"/>
    <dgm:cxn modelId="{4088166E-669C-4AA4-93CD-921673CCE1E1}" type="presParOf" srcId="{4B388A4A-EA84-4960-9E28-E43CDDABD3EC}" destId="{8C8B45F4-0ED7-4F35-A64A-C5A32AC65BE1}" srcOrd="1" destOrd="0" presId="urn:microsoft.com/office/officeart/2005/8/layout/hList1"/>
    <dgm:cxn modelId="{E09F3056-2501-4CA5-A480-234D8221708C}" type="presParOf" srcId="{7610A1F9-D679-40DE-80DC-A471FF7D7235}" destId="{386C8178-5991-4242-87C4-EE6C8008FB59}" srcOrd="1" destOrd="0" presId="urn:microsoft.com/office/officeart/2005/8/layout/hList1"/>
    <dgm:cxn modelId="{8F971B56-E1EF-4E5C-A3B6-045BE62F4F27}" type="presParOf" srcId="{7610A1F9-D679-40DE-80DC-A471FF7D7235}" destId="{D977AEE7-028A-4161-AA03-B3DFFAD0538E}" srcOrd="2" destOrd="0" presId="urn:microsoft.com/office/officeart/2005/8/layout/hList1"/>
    <dgm:cxn modelId="{3FCF80BE-A429-4D38-A05A-426442397B90}" type="presParOf" srcId="{D977AEE7-028A-4161-AA03-B3DFFAD0538E}" destId="{6F619012-9C46-4D2F-B968-21EC0B8D8731}" srcOrd="0" destOrd="0" presId="urn:microsoft.com/office/officeart/2005/8/layout/hList1"/>
    <dgm:cxn modelId="{11D7A7B5-6FF8-40C0-A6CB-42FAAB73064A}" type="presParOf" srcId="{D977AEE7-028A-4161-AA03-B3DFFAD0538E}" destId="{B36357D7-D7E6-4AE8-8154-747BCFF20697}" srcOrd="1" destOrd="0" presId="urn:microsoft.com/office/officeart/2005/8/layout/hList1"/>
    <dgm:cxn modelId="{43CB0F2F-9C12-440D-A3EF-29F872A2DA19}" type="presParOf" srcId="{7610A1F9-D679-40DE-80DC-A471FF7D7235}" destId="{6953EBCE-C073-4DC8-9BB8-9EC4F1F5B21C}" srcOrd="3" destOrd="0" presId="urn:microsoft.com/office/officeart/2005/8/layout/hList1"/>
    <dgm:cxn modelId="{BE2439D8-3FE9-447C-A792-271B20F97512}" type="presParOf" srcId="{7610A1F9-D679-40DE-80DC-A471FF7D7235}" destId="{BBB5FEF9-7526-4563-A978-712C5D44D0B0}" srcOrd="4" destOrd="0" presId="urn:microsoft.com/office/officeart/2005/8/layout/hList1"/>
    <dgm:cxn modelId="{4A7A4A75-626F-4331-B691-726613E506B0}" type="presParOf" srcId="{BBB5FEF9-7526-4563-A978-712C5D44D0B0}" destId="{6E1024CD-4B72-46B2-B23A-04CBC7985B1D}" srcOrd="0" destOrd="0" presId="urn:microsoft.com/office/officeart/2005/8/layout/hList1"/>
    <dgm:cxn modelId="{18F91BD0-40F0-4914-A895-F3A7D32047F5}" type="presParOf" srcId="{BBB5FEF9-7526-4563-A978-712C5D44D0B0}" destId="{82414EED-6585-4458-9B2A-2A52ACE23B70}" srcOrd="1" destOrd="0" presId="urn:microsoft.com/office/officeart/2005/8/layout/hList1"/>
    <dgm:cxn modelId="{0858295E-73E5-4964-979D-C5A1275A6A96}" type="presParOf" srcId="{7610A1F9-D679-40DE-80DC-A471FF7D7235}" destId="{F8836C74-4447-4851-9A8D-18255651DF83}" srcOrd="5" destOrd="0" presId="urn:microsoft.com/office/officeart/2005/8/layout/hList1"/>
    <dgm:cxn modelId="{99E6A614-B88D-4B2E-A12B-2D4288C43D11}" type="presParOf" srcId="{7610A1F9-D679-40DE-80DC-A471FF7D7235}" destId="{E592894A-86C1-4EE0-B8DB-707730E870D9}" srcOrd="6" destOrd="0" presId="urn:microsoft.com/office/officeart/2005/8/layout/hList1"/>
    <dgm:cxn modelId="{2E855E22-2ED1-44A4-8F9F-B74170AF4641}" type="presParOf" srcId="{E592894A-86C1-4EE0-B8DB-707730E870D9}" destId="{F3962679-93B2-4846-AA35-D53CEB9EFC72}" srcOrd="0" destOrd="0" presId="urn:microsoft.com/office/officeart/2005/8/layout/hList1"/>
    <dgm:cxn modelId="{A0023797-5594-4DB4-A126-5F347920BF66}" type="presParOf" srcId="{E592894A-86C1-4EE0-B8DB-707730E870D9}" destId="{C9640B38-48FB-480F-A10E-739E1E73904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10 Min limit for query run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 dirty="0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49847"/>
          <a:ext cx="7018866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360º overview for users / managers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Dataverse data – Without 50K row limits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External data – Combine without lift-and-shift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Built-in Artificial Intelligence over your data</a:t>
          </a:r>
        </a:p>
      </dsp:txBody>
      <dsp:txXfrm>
        <a:off x="0" y="349847"/>
        <a:ext cx="7018866" cy="1644300"/>
      </dsp:txXfrm>
    </dsp:sp>
    <dsp:sp modelId="{502AFF02-4623-4A95-B257-31495EBE9DC7}">
      <dsp:nvSpPr>
        <dsp:cNvPr id="0" name=""/>
        <dsp:cNvSpPr/>
      </dsp:nvSpPr>
      <dsp:spPr>
        <a:xfrm>
          <a:off x="350943" y="8416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sp:txBody>
      <dsp:txXfrm>
        <a:off x="376882" y="110106"/>
        <a:ext cx="4861328" cy="479482"/>
      </dsp:txXfrm>
    </dsp:sp>
    <dsp:sp modelId="{3F7A1910-0AA1-402A-93F9-941D6603D06B}">
      <dsp:nvSpPr>
        <dsp:cNvPr id="0" name=""/>
        <dsp:cNvSpPr/>
      </dsp:nvSpPr>
      <dsp:spPr>
        <a:xfrm>
          <a:off x="0" y="2357027"/>
          <a:ext cx="7018866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360º View from within an individual record</a:t>
          </a:r>
        </a:p>
      </dsp:txBody>
      <dsp:txXfrm>
        <a:off x="0" y="2357027"/>
        <a:ext cx="7018866" cy="765450"/>
      </dsp:txXfrm>
    </dsp:sp>
    <dsp:sp modelId="{25472EB6-6F37-4876-A355-1CE2E776EAB4}">
      <dsp:nvSpPr>
        <dsp:cNvPr id="0" name=""/>
        <dsp:cNvSpPr/>
      </dsp:nvSpPr>
      <dsp:spPr>
        <a:xfrm>
          <a:off x="350943" y="209134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sp:txBody>
      <dsp:txXfrm>
        <a:off x="376882" y="2117286"/>
        <a:ext cx="4861328" cy="479482"/>
      </dsp:txXfrm>
    </dsp:sp>
    <dsp:sp modelId="{AE063AFC-74EE-4267-B1CA-F287991EA16F}">
      <dsp:nvSpPr>
        <dsp:cNvPr id="0" name=""/>
        <dsp:cNvSpPr/>
      </dsp:nvSpPr>
      <dsp:spPr>
        <a:xfrm>
          <a:off x="0" y="3485357"/>
          <a:ext cx="7018866" cy="1304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Increase speed and completeness of adoption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Power BI is the best way to expose the value of the data in your app to Business Decision Makers</a:t>
          </a:r>
        </a:p>
      </dsp:txBody>
      <dsp:txXfrm>
        <a:off x="0" y="3485357"/>
        <a:ext cx="7018866" cy="1304100"/>
      </dsp:txXfrm>
    </dsp:sp>
    <dsp:sp modelId="{DFA28DB1-368A-4DBB-9170-7B7324BF2792}">
      <dsp:nvSpPr>
        <dsp:cNvPr id="0" name=""/>
        <dsp:cNvSpPr/>
      </dsp:nvSpPr>
      <dsp:spPr>
        <a:xfrm>
          <a:off x="350943" y="321967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sp:txBody>
      <dsp:txXfrm>
        <a:off x="376882" y="3245616"/>
        <a:ext cx="486132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31902"/>
          <a:ext cx="10515600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70764" rIns="81612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Run-time query for current data – real-time-</a:t>
          </a:r>
          <a:r>
            <a:rPr lang="en-US" sz="1300" kern="1200" dirty="0" err="1"/>
            <a:t>ish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Individual user’s own data (security model applies)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Best for non-complex, targeted datasets &lt;5K rows returned</a:t>
          </a:r>
        </a:p>
      </dsp:txBody>
      <dsp:txXfrm>
        <a:off x="0" y="331902"/>
        <a:ext cx="10515600" cy="982800"/>
      </dsp:txXfrm>
    </dsp:sp>
    <dsp:sp modelId="{FD2B0668-7B51-4673-B7F9-24386A9B7757}">
      <dsp:nvSpPr>
        <dsp:cNvPr id="0" name=""/>
        <dsp:cNvSpPr/>
      </dsp:nvSpPr>
      <dsp:spPr>
        <a:xfrm>
          <a:off x="525780" y="140022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DirectQuery using Dataverse Connector</a:t>
          </a:r>
        </a:p>
      </dsp:txBody>
      <dsp:txXfrm>
        <a:off x="544514" y="158756"/>
        <a:ext cx="7323452" cy="346292"/>
      </dsp:txXfrm>
    </dsp:sp>
    <dsp:sp modelId="{75A242C3-5E9E-44C1-B987-BD8143272D60}">
      <dsp:nvSpPr>
        <dsp:cNvPr id="0" name=""/>
        <dsp:cNvSpPr/>
      </dsp:nvSpPr>
      <dsp:spPr>
        <a:xfrm>
          <a:off x="0" y="1576782"/>
          <a:ext cx="10515600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70764" rIns="81612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Dramatically Faster rendering/responsiveness of reports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Scheduled refreshes of medium-sized datasets &lt;1M rows returned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Incremental refresh is possible if carefully managed</a:t>
          </a:r>
        </a:p>
      </dsp:txBody>
      <dsp:txXfrm>
        <a:off x="0" y="1576782"/>
        <a:ext cx="10515600" cy="982800"/>
      </dsp:txXfrm>
    </dsp:sp>
    <dsp:sp modelId="{8E5BE7CD-DB44-4EDA-8CFE-BED878330F05}">
      <dsp:nvSpPr>
        <dsp:cNvPr id="0" name=""/>
        <dsp:cNvSpPr/>
      </dsp:nvSpPr>
      <dsp:spPr>
        <a:xfrm>
          <a:off x="525780" y="1384902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Import Mode using Dataverse Connector</a:t>
          </a:r>
        </a:p>
      </dsp:txBody>
      <dsp:txXfrm>
        <a:off x="544514" y="1403636"/>
        <a:ext cx="7323452" cy="346292"/>
      </dsp:txXfrm>
    </dsp:sp>
    <dsp:sp modelId="{0CBEE028-BB21-45C4-A174-3FEB36FE1A7F}">
      <dsp:nvSpPr>
        <dsp:cNvPr id="0" name=""/>
        <dsp:cNvSpPr/>
      </dsp:nvSpPr>
      <dsp:spPr>
        <a:xfrm>
          <a:off x="0" y="2821662"/>
          <a:ext cx="10515600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70764" rIns="81612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Larger and even Enterprise-Scale data source for reporting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Enrichment through Machine Learning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Integration with Data Warehouse	</a:t>
          </a:r>
        </a:p>
      </dsp:txBody>
      <dsp:txXfrm>
        <a:off x="0" y="2821662"/>
        <a:ext cx="10515600" cy="982800"/>
      </dsp:txXfrm>
    </dsp:sp>
    <dsp:sp modelId="{DE9B6C1E-EE0D-4B6B-BB4A-402B30D017CE}">
      <dsp:nvSpPr>
        <dsp:cNvPr id="0" name=""/>
        <dsp:cNvSpPr/>
      </dsp:nvSpPr>
      <dsp:spPr>
        <a:xfrm>
          <a:off x="525780" y="2629782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Azure Synapse Link for Dataverse</a:t>
          </a:r>
        </a:p>
      </dsp:txBody>
      <dsp:txXfrm>
        <a:off x="544514" y="2648516"/>
        <a:ext cx="7323452" cy="346292"/>
      </dsp:txXfrm>
    </dsp:sp>
    <dsp:sp modelId="{C179A47C-FF0F-409D-93BC-FCFBFF39377F}">
      <dsp:nvSpPr>
        <dsp:cNvPr id="0" name=""/>
        <dsp:cNvSpPr/>
      </dsp:nvSpPr>
      <dsp:spPr>
        <a:xfrm>
          <a:off x="0" y="4066543"/>
          <a:ext cx="10515600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70764" rIns="81612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Massive datasets from Dataverse without ETL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Seamless integration with Power BI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Integration with </a:t>
          </a:r>
          <a:r>
            <a:rPr lang="en-US" sz="1300" kern="1200" dirty="0" err="1"/>
            <a:t>DataLake</a:t>
          </a:r>
          <a:r>
            <a:rPr lang="en-US" sz="1300" kern="1200" dirty="0"/>
            <a:t> / </a:t>
          </a:r>
          <a:r>
            <a:rPr lang="en-US" sz="1300" kern="1200" dirty="0" err="1"/>
            <a:t>DataWarehouse</a:t>
          </a:r>
          <a:r>
            <a:rPr lang="en-US" sz="1300" kern="1200" dirty="0"/>
            <a:t> / Fabric Features</a:t>
          </a:r>
        </a:p>
      </dsp:txBody>
      <dsp:txXfrm>
        <a:off x="0" y="4066543"/>
        <a:ext cx="10515600" cy="982800"/>
      </dsp:txXfrm>
    </dsp:sp>
    <dsp:sp modelId="{EF8C5536-9811-491F-93C6-0106C28A7BBE}">
      <dsp:nvSpPr>
        <dsp:cNvPr id="0" name=""/>
        <dsp:cNvSpPr/>
      </dsp:nvSpPr>
      <dsp:spPr>
        <a:xfrm>
          <a:off x="525780" y="3874663"/>
          <a:ext cx="736092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Fabric Direct Lake / Direct Query</a:t>
          </a:r>
        </a:p>
      </dsp:txBody>
      <dsp:txXfrm>
        <a:off x="544514" y="3893397"/>
        <a:ext cx="7323452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Run-time query for current data – near-real-time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 for non-complex, targeted datasets &lt;5K rows returned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DirectQuery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Dramatically Faster rendering/responsiveness of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Scheduled refreshes of medium-sized datasets &lt;1M rows returned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 refresh is possible if carefully managed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Mode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Larger datasets from Dataverse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Enrichment through 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Data Warehouses	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Synapse Link for Dataverse</a:t>
          </a:r>
        </a:p>
      </dsp:txBody>
      <dsp:txXfrm>
        <a:off x="443133" y="43979"/>
        <a:ext cx="5788851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Massive datasets from Dataverse without ETL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Seamless integration with Power BI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</a:t>
          </a:r>
          <a:r>
            <a:rPr lang="en-US" sz="1800" kern="1200" dirty="0" err="1"/>
            <a:t>DataLake</a:t>
          </a:r>
          <a:r>
            <a:rPr lang="en-US" sz="1800" kern="1200" dirty="0"/>
            <a:t> / </a:t>
          </a:r>
          <a:r>
            <a:rPr lang="en-US" sz="1800" kern="1200" dirty="0" err="1"/>
            <a:t>DataWarehouse</a:t>
          </a:r>
          <a:r>
            <a:rPr lang="en-US" sz="1800" kern="1200" dirty="0"/>
            <a:t> / Fabric Features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Fabric Direct Lake</a:t>
          </a:r>
        </a:p>
      </dsp:txBody>
      <dsp:txXfrm>
        <a:off x="443133" y="43979"/>
        <a:ext cx="5788851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1CD36-1D85-4CB3-9474-EB1E3470008F}">
      <dsp:nvSpPr>
        <dsp:cNvPr id="0" name=""/>
        <dsp:cNvSpPr/>
      </dsp:nvSpPr>
      <dsp:spPr>
        <a:xfrm>
          <a:off x="3953" y="172565"/>
          <a:ext cx="2377306" cy="4401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1) Dataverse + DirectQuery</a:t>
          </a:r>
        </a:p>
      </dsp:txBody>
      <dsp:txXfrm>
        <a:off x="3953" y="172565"/>
        <a:ext cx="2377306" cy="440181"/>
      </dsp:txXfrm>
    </dsp:sp>
    <dsp:sp modelId="{8C8B45F4-0ED7-4F35-A64A-C5A32AC65BE1}">
      <dsp:nvSpPr>
        <dsp:cNvPr id="0" name=""/>
        <dsp:cNvSpPr/>
      </dsp:nvSpPr>
      <dsp:spPr>
        <a:xfrm>
          <a:off x="3953" y="612746"/>
          <a:ext cx="2377306" cy="12517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Run-time query for current data – real-time-</a:t>
          </a:r>
          <a:r>
            <a:rPr lang="en-US" sz="1200" kern="1200" dirty="0" err="1"/>
            <a:t>ish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Individual user’s own data (security model applies)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Best for non-complex, targeted datasets &lt;5K rows returned</a:t>
          </a:r>
        </a:p>
      </dsp:txBody>
      <dsp:txXfrm>
        <a:off x="3953" y="612746"/>
        <a:ext cx="2377306" cy="1251719"/>
      </dsp:txXfrm>
    </dsp:sp>
    <dsp:sp modelId="{6F619012-9C46-4D2F-B968-21EC0B8D8731}">
      <dsp:nvSpPr>
        <dsp:cNvPr id="0" name=""/>
        <dsp:cNvSpPr/>
      </dsp:nvSpPr>
      <dsp:spPr>
        <a:xfrm>
          <a:off x="2714082" y="172565"/>
          <a:ext cx="2377306" cy="4401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2) Dataverse + Import Mode</a:t>
          </a:r>
        </a:p>
      </dsp:txBody>
      <dsp:txXfrm>
        <a:off x="2714082" y="172565"/>
        <a:ext cx="2377306" cy="440181"/>
      </dsp:txXfrm>
    </dsp:sp>
    <dsp:sp modelId="{B36357D7-D7E6-4AE8-8154-747BCFF20697}">
      <dsp:nvSpPr>
        <dsp:cNvPr id="0" name=""/>
        <dsp:cNvSpPr/>
      </dsp:nvSpPr>
      <dsp:spPr>
        <a:xfrm>
          <a:off x="2714082" y="612746"/>
          <a:ext cx="2377306" cy="12517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Faster rendering/responsiveness of reports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Scheduled refreshes of medium-sized datasets &lt;1M rows returned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Incremental refresh is possible if carefully managed</a:t>
          </a:r>
        </a:p>
      </dsp:txBody>
      <dsp:txXfrm>
        <a:off x="2714082" y="612746"/>
        <a:ext cx="2377306" cy="1251719"/>
      </dsp:txXfrm>
    </dsp:sp>
    <dsp:sp modelId="{6E1024CD-4B72-46B2-B23A-04CBC7985B1D}">
      <dsp:nvSpPr>
        <dsp:cNvPr id="0" name=""/>
        <dsp:cNvSpPr/>
      </dsp:nvSpPr>
      <dsp:spPr>
        <a:xfrm>
          <a:off x="5424211" y="172565"/>
          <a:ext cx="2377306" cy="4401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3) Azure Synapse Link for Dataverse</a:t>
          </a:r>
        </a:p>
      </dsp:txBody>
      <dsp:txXfrm>
        <a:off x="5424211" y="172565"/>
        <a:ext cx="2377306" cy="440181"/>
      </dsp:txXfrm>
    </dsp:sp>
    <dsp:sp modelId="{82414EED-6585-4458-9B2A-2A52ACE23B70}">
      <dsp:nvSpPr>
        <dsp:cNvPr id="0" name=""/>
        <dsp:cNvSpPr/>
      </dsp:nvSpPr>
      <dsp:spPr>
        <a:xfrm>
          <a:off x="5424211" y="612746"/>
          <a:ext cx="2377306" cy="12517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Larger Dataverse datasets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Enrichment through Machine Learning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Integration with Data Warehouse	</a:t>
          </a:r>
        </a:p>
      </dsp:txBody>
      <dsp:txXfrm>
        <a:off x="5424211" y="612746"/>
        <a:ext cx="2377306" cy="1251719"/>
      </dsp:txXfrm>
    </dsp:sp>
    <dsp:sp modelId="{F3962679-93B2-4846-AA35-D53CEB9EFC72}">
      <dsp:nvSpPr>
        <dsp:cNvPr id="0" name=""/>
        <dsp:cNvSpPr/>
      </dsp:nvSpPr>
      <dsp:spPr>
        <a:xfrm>
          <a:off x="8134340" y="172565"/>
          <a:ext cx="2377306" cy="4401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4) Fabric Direct Lake / Direct Query</a:t>
          </a:r>
        </a:p>
      </dsp:txBody>
      <dsp:txXfrm>
        <a:off x="8134340" y="172565"/>
        <a:ext cx="2377306" cy="440181"/>
      </dsp:txXfrm>
    </dsp:sp>
    <dsp:sp modelId="{C9640B38-48FB-480F-A10E-739E1E739040}">
      <dsp:nvSpPr>
        <dsp:cNvPr id="0" name=""/>
        <dsp:cNvSpPr/>
      </dsp:nvSpPr>
      <dsp:spPr>
        <a:xfrm>
          <a:off x="8134340" y="612746"/>
          <a:ext cx="2377306" cy="12517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Massive datasets from Dataverse without ETL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Seamless integration with Power BI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Integration with </a:t>
          </a:r>
          <a:r>
            <a:rPr lang="en-US" sz="11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DataLake</a:t>
          </a: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 / </a:t>
          </a:r>
          <a:r>
            <a:rPr lang="en-US" sz="11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DataWarehouse</a:t>
          </a:r>
          <a:r>
            <a:rPr 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 / Fabric Features</a:t>
          </a:r>
        </a:p>
      </dsp:txBody>
      <dsp:txXfrm>
        <a:off x="8134340" y="612746"/>
        <a:ext cx="2377306" cy="12517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10 Min limit for query run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11/8/2023 3:06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11/8/2023 3:05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11/8/2023 3:30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11/8/2023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11/8/2023 3:05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2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11/8/2023 3:05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11/8/2023 3:05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11/8/2023 3:05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11/8/2023 3:05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1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728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114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lang="en-US" sz="3137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98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07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477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98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77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8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905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48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6"/>
            <a:ext cx="10515600" cy="1114313"/>
          </a:xfrm>
        </p:spPr>
        <p:txBody>
          <a:bodyPr>
            <a:no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68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4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4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190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5510783" cy="89625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3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5" y="585789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6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6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9144000" cy="89625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39592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2"/>
            <a:ext cx="4167887" cy="1920526"/>
          </a:xfrm>
        </p:spPr>
        <p:txBody>
          <a:bodyPr anchor="b" anchorCtr="0">
            <a:sp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1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083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1" y="1387097"/>
            <a:ext cx="5134675" cy="36752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Arial" panose="020B0604020202020204" pitchFamily="34" charset="0"/>
              <a:buNone/>
              <a:defRPr sz="2000" b="0"/>
            </a:lvl2pPr>
            <a:lvl3pPr marL="450677" indent="0">
              <a:buFont typeface="Arial" panose="020B0604020202020204" pitchFamily="34" charset="0"/>
              <a:buNone/>
              <a:tabLst/>
              <a:defRPr sz="1600" b="0"/>
            </a:lvl3pPr>
            <a:lvl4pPr marL="652212" indent="0">
              <a:buFont typeface="Arial" panose="020B0604020202020204" pitchFamily="34" charset="0"/>
              <a:buNone/>
              <a:defRPr sz="1400" b="0"/>
            </a:lvl4pPr>
            <a:lvl5pPr marL="853747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1" y="2047084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00" indent="-198400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8" y="2204829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4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8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lang="en-US" sz="4313" kern="1200" spc="-48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youtube.com/watch?v=ZuXAqlQdOb4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powerbi.microsoft.com/en-us/blog/announcing-power-bi-report-and-dataset-management-in-power-apps-solutions/" TargetMode="External"/><Relationship Id="rId5" Type="http://schemas.openxmlformats.org/officeDocument/2006/relationships/hyperlink" Target="https://learn.microsoft.com/en-us/power-apps/maker/model-driven-apps/power-bi-content-management-power-apps-solutions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4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1.wdp"/><Relationship Id="rId10" Type="http://schemas.microsoft.com/office/2007/relationships/diagramDrawing" Target="../diagrams/drawing4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5.xml"/><Relationship Id="rId7" Type="http://schemas.openxmlformats.org/officeDocument/2006/relationships/image" Target="../media/image2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6.xml"/><Relationship Id="rId7" Type="http://schemas.openxmlformats.org/officeDocument/2006/relationships/image" Target="../media/image2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6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5.png"/><Relationship Id="rId4" Type="http://schemas.openxmlformats.org/officeDocument/2006/relationships/hyperlink" Target="http://tex.stackexchange.com/questions/273072/adding-lines-to-bar-charts" TargetMode="External"/><Relationship Id="rId9" Type="http://schemas.microsoft.com/office/2007/relationships/diagramDrawing" Target="../diagrams/drawing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365PBI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8.xml"/><Relationship Id="rId3" Type="http://schemas.openxmlformats.org/officeDocument/2006/relationships/image" Target="../media/image27.png"/><Relationship Id="rId7" Type="http://schemas.openxmlformats.org/officeDocument/2006/relationships/customXml" Target="../ink/ink5.xml"/><Relationship Id="rId12" Type="http://schemas.openxmlformats.org/officeDocument/2006/relationships/image" Target="../media/image37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customXml" Target="../ink/ink6.xml"/><Relationship Id="rId1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4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2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52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3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11" Type="http://schemas.openxmlformats.org/officeDocument/2006/relationships/slide" Target="slide22.xml"/><Relationship Id="rId5" Type="http://schemas.openxmlformats.org/officeDocument/2006/relationships/image" Target="../media/image8.png"/><Relationship Id="rId10" Type="http://schemas.openxmlformats.org/officeDocument/2006/relationships/slide" Target="slide15.xml"/><Relationship Id="rId4" Type="http://schemas.openxmlformats.org/officeDocument/2006/relationships/image" Target="../media/image7.png"/><Relationship Id="rId9" Type="http://schemas.openxmlformats.org/officeDocument/2006/relationships/slide" Target="slide6.xml"/><Relationship Id="rId14" Type="http://schemas.openxmlformats.org/officeDocument/2006/relationships/slide" Target="slide5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diagramLayout" Target="../diagrams/layout9.xml"/><Relationship Id="rId7" Type="http://schemas.openxmlformats.org/officeDocument/2006/relationships/image" Target="../media/image66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BIGuidance" TargetMode="External"/><Relationship Id="rId2" Type="http://schemas.openxmlformats.org/officeDocument/2006/relationships/hyperlink" Target="https://aka.ms/PBIGuided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scottsewell/PowerBI-Dataverse" TargetMode="External"/><Relationship Id="rId5" Type="http://schemas.openxmlformats.org/officeDocument/2006/relationships/hyperlink" Target="https://github.com/MScottSewell/Power-BI-D365-Sales" TargetMode="External"/><Relationship Id="rId4" Type="http://schemas.openxmlformats.org/officeDocument/2006/relationships/hyperlink" Target="https://aka.ms/D365PBI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5B6"/>
            </a:gs>
            <a:gs pos="19981">
              <a:srgbClr val="2E5293"/>
            </a:gs>
            <a:gs pos="53000">
              <a:srgbClr val="1D3259"/>
            </a:gs>
            <a:gs pos="86000">
              <a:srgbClr val="20386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834122"/>
            <a:ext cx="4022544" cy="4022544"/>
          </a:xfrm>
          <a:prstGeom prst="rect">
            <a:avLst/>
          </a:prstGeom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16188" y="4834453"/>
            <a:ext cx="6977252" cy="1655527"/>
          </a:xfrm>
          <a:prstGeom prst="rect">
            <a:avLst/>
          </a:prstGeom>
          <a:noFill/>
        </p:spPr>
        <p:txBody>
          <a:bodyPr vert="horz" lIns="89642" tIns="44821" rIns="89642" bIns="44821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12" lvl="1" defTabSz="914225">
              <a:spcBef>
                <a:spcPct val="0"/>
              </a:spcBef>
            </a:pPr>
            <a:r>
              <a:rPr lang="en-US" sz="5294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Fabric Customer Advisory Team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180109"/>
            <a:ext cx="11213660" cy="2946069"/>
          </a:xfrm>
        </p:spPr>
        <p:txBody>
          <a:bodyPr>
            <a:normAutofit fontScale="90000"/>
          </a:bodyPr>
          <a:lstStyle/>
          <a:p>
            <a:pPr algn="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Fabric &amp;Power BI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2" descr="Heart Shape">
            <a:extLst>
              <a:ext uri="{FF2B5EF4-FFF2-40B4-BE49-F238E27FC236}">
                <a16:creationId xmlns:a16="http://schemas.microsoft.com/office/drawing/2014/main" id="{AB630175-2326-F203-52C5-02CE96B893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6" y="4924978"/>
            <a:ext cx="760372" cy="706908"/>
          </a:xfrm>
          <a:prstGeom prst="rect">
            <a:avLst/>
          </a:prstGeom>
          <a:noFill/>
          <a:effectLst>
            <a:outerShdw blurRad="228600" dist="152400" dir="2700000" sx="96000" sy="96000" algn="tl" rotWithShape="0">
              <a:prstClr val="black">
                <a:alpha val="9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 descr="Power BI Logo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8952055" y="4905808"/>
            <a:ext cx="530182" cy="721636"/>
            <a:chOff x="1908738" y="1553244"/>
            <a:chExt cx="675000" cy="918750"/>
          </a:xfrm>
          <a:effectLst>
            <a:outerShdw blurRad="228600" dist="152400" dir="2700000" sx="96000" sy="96000" algn="tl" rotWithShape="0">
              <a:prstClr val="black">
                <a:alpha val="91000"/>
              </a:prst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aphic 5" descr="Dataverse Logo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0531373" y="4915214"/>
            <a:ext cx="840542" cy="674707"/>
            <a:chOff x="6550580" y="1578143"/>
            <a:chExt cx="900375" cy="690384"/>
          </a:xfrm>
          <a:effectLst>
            <a:outerShdw blurRad="228600" dist="152400" dir="2700000" sx="96000" sy="96000" algn="tl" rotWithShape="0">
              <a:prstClr val="black">
                <a:alpha val="91000"/>
              </a:prstClr>
            </a:outerShdw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8CC1AB34-D2CE-5D83-6959-9B8EC12FB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702" y="4886596"/>
            <a:ext cx="740848" cy="740848"/>
          </a:xfrm>
          <a:prstGeom prst="rect">
            <a:avLst/>
          </a:prstGeom>
          <a:noFill/>
          <a:effectLst>
            <a:outerShdw blurRad="190500" dist="38100" dir="2700000" sx="105000" sy="105000" algn="tl" rotWithShape="0">
              <a:prstClr val="black">
                <a:alpha val="6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6470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New embedding experience!</a:t>
            </a:r>
            <a:br>
              <a:rPr lang="en-US" sz="2400" dirty="0"/>
            </a:br>
            <a:r>
              <a:rPr lang="en-US" sz="2400" dirty="0"/>
              <a:t>PCF-based control to embed a solution-managed report in a model driven form.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Can enable / disable: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Pane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Bookmarks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CADC2-54C7-DB45-01ED-56348E90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05" y="1315591"/>
            <a:ext cx="7067562" cy="466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Quick Reports in Dataverse Views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17215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Create a Power BI report from within a Dataverse View.</a:t>
            </a:r>
          </a:p>
          <a:p>
            <a:endParaRPr lang="en-US" sz="2400" dirty="0"/>
          </a:p>
          <a:p>
            <a:r>
              <a:rPr lang="en-US" sz="2400" dirty="0"/>
              <a:t>Report can be customized and saved</a:t>
            </a:r>
          </a:p>
          <a:p>
            <a:endParaRPr lang="en-US" sz="2400" dirty="0"/>
          </a:p>
          <a:p>
            <a:r>
              <a:rPr lang="en-US" sz="2400" dirty="0"/>
              <a:t>Enabled ‘per app’ in Maker Portal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Ship Power BI content in a Power Apps Solutions across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357" b="73"/>
          <a:stretch/>
        </p:blipFill>
        <p:spPr>
          <a:xfrm>
            <a:off x="535711" y="1728952"/>
            <a:ext cx="7503024" cy="4411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A00A-877E-E7EC-D32D-AD6071B2A5C2}"/>
              </a:ext>
            </a:extLst>
          </p:cNvPr>
          <p:cNvSpPr txBox="1">
            <a:spLocks/>
          </p:cNvSpPr>
          <p:nvPr/>
        </p:nvSpPr>
        <p:spPr>
          <a:xfrm>
            <a:off x="8250621" y="1647699"/>
            <a:ext cx="3352417" cy="4711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Webinar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8811309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pic>
        <p:nvPicPr>
          <p:cNvPr id="3" name="Picture 2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38DE55A8-E928-5DE3-9FEE-21003144C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29" y="5855828"/>
            <a:ext cx="540000" cy="540000"/>
          </a:xfrm>
          <a:prstGeom prst="rect">
            <a:avLst/>
          </a:prstGeom>
          <a:noFill/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4" name="Graphic 122">
            <a:extLst>
              <a:ext uri="{FF2B5EF4-FFF2-40B4-BE49-F238E27FC236}">
                <a16:creationId xmlns:a16="http://schemas.microsoft.com/office/drawing/2014/main" id="{DFE687A6-1F4F-2B20-F227-E0227CECE611}"/>
              </a:ext>
            </a:extLst>
          </p:cNvPr>
          <p:cNvGrpSpPr/>
          <p:nvPr/>
        </p:nvGrpSpPr>
        <p:grpSpPr>
          <a:xfrm>
            <a:off x="944829" y="4660071"/>
            <a:ext cx="516095" cy="540000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5CB5634-B928-0D6F-EED9-257C3701C61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effectLst/>
                <a:latin typeface="Calibri" panose="020F0502020204030204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BE2FCDD-982C-E42A-BE49-77FB4C494DF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effectLst/>
                <a:latin typeface="Calibri" panose="020F0502020204030204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2D36A-6A41-2792-6784-1B74CB804BB1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effectLst/>
                <a:latin typeface="Calibri" panose="020F0502020204030204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3E25CE8-70E7-6B52-B113-1D5A91876509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effectLst/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8D75ACA-CB3D-BE15-6FE8-5678963818BC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effectLst/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72A049C-07CB-AB18-AA52-15340A365601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effectLst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05FE9F-5757-0A84-5288-CF198A8052EB}"/>
              </a:ext>
            </a:extLst>
          </p:cNvPr>
          <p:cNvCxnSpPr>
            <a:cxnSpLocks/>
          </p:cNvCxnSpPr>
          <p:nvPr/>
        </p:nvCxnSpPr>
        <p:spPr>
          <a:xfrm>
            <a:off x="3572437" y="2299734"/>
            <a:ext cx="5009659" cy="0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072859" y="2109365"/>
            <a:ext cx="3695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DirectQuery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8429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55A0A259-E332-9799-0095-C6E6519F3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427788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6F3C6D7-A510-EFF7-4E86-B41C82C67B91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3" name="Picture 2" descr="Chart, bar chart">
              <a:extLst>
                <a:ext uri="{FF2B5EF4-FFF2-40B4-BE49-F238E27FC236}">
                  <a16:creationId xmlns:a16="http://schemas.microsoft.com/office/drawing/2014/main" id="{DD593017-E483-A970-86F1-F158E28C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4" name="Graphic 148">
              <a:extLst>
                <a:ext uri="{FF2B5EF4-FFF2-40B4-BE49-F238E27FC236}">
                  <a16:creationId xmlns:a16="http://schemas.microsoft.com/office/drawing/2014/main" id="{E838D7F9-E160-DCDB-D700-0DC10035CBC0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9E1D3B5-8CB3-F258-C16E-B1730A75F1EB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9A63E2-4466-5BAC-4964-B02CACC6667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2D45D41-3E92-F3DF-7B7F-20C1604917BD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4B2EE9-9E05-FC5D-995C-5ED2980B69CE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D7DBA3-050E-1FFB-9616-0068AE065EC6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69806" y="2299734"/>
            <a:ext cx="5052388" cy="1077423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3888213" y="2629348"/>
            <a:ext cx="408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5798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AE64B-0E0C-93F3-9982-C55F5861D79F}"/>
              </a:ext>
            </a:extLst>
          </p:cNvPr>
          <p:cNvGrpSpPr/>
          <p:nvPr/>
        </p:nvGrpSpPr>
        <p:grpSpPr>
          <a:xfrm>
            <a:off x="8221701" y="2513211"/>
            <a:ext cx="1054127" cy="1571358"/>
            <a:chOff x="7957294" y="2513210"/>
            <a:chExt cx="1054127" cy="185299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D95D1-F26D-8B3E-9F35-CC4EC2F5B145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1B3D7-9053-8624-99F6-0C526FB22180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C54C57AF-BCF1-1A0D-6DF9-984AFBF5A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587562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3031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H="1">
            <a:off x="2995389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16444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4127577" y="3429000"/>
            <a:ext cx="373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2513833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E6A9-2D82-0BE6-B36B-D21779834C5F}"/>
              </a:ext>
            </a:extLst>
          </p:cNvPr>
          <p:cNvGrpSpPr/>
          <p:nvPr/>
        </p:nvGrpSpPr>
        <p:grpSpPr>
          <a:xfrm>
            <a:off x="8232423" y="2513211"/>
            <a:ext cx="1054127" cy="1571358"/>
            <a:chOff x="7957294" y="2513210"/>
            <a:chExt cx="1054127" cy="1852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EC1A48-9086-ACD0-4D88-B4B42C0B5B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D06EF-1864-4AF9-B1DC-2CD4D31BD9C9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6F00DAE6-E12B-E16A-C468-CAECB900234A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aphic 148">
                <a:extLst>
                  <a:ext uri="{FF2B5EF4-FFF2-40B4-BE49-F238E27FC236}">
                    <a16:creationId xmlns:a16="http://schemas.microsoft.com/office/drawing/2014/main" id="{F4E7474C-C2D6-D10B-2258-B9F2EA8AEE94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C165099-0662-6F13-1A83-0E8AEB50CFCC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50032CF-CD21-0237-442C-8DD930C66927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034A66-D02F-42E8-7CC8-F0E33E39CEA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C9D0308-4652-7938-911E-F96CB0B13C34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B0BC96-5558-9B38-02CA-3CA74DDBF5C6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00579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17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iny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aphic 5" descr="Dataverse Logo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62EB288E-AFFE-2E9C-6B2A-C2CDC4057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204" y="2433706"/>
            <a:ext cx="1753392" cy="1753392"/>
          </a:xfrm>
          <a:prstGeom prst="rect">
            <a:avLst/>
          </a:prstGeom>
          <a:noFill/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</p:pic>
      <p:grpSp>
        <p:nvGrpSpPr>
          <p:cNvPr id="9" name="Graphic 8" descr="Power BI Logo">
            <a:extLst>
              <a:ext uri="{FF2B5EF4-FFF2-40B4-BE49-F238E27FC236}">
                <a16:creationId xmlns:a16="http://schemas.microsoft.com/office/drawing/2014/main" id="{41897999-11D1-912A-60CB-E1CDE7709489}"/>
              </a:ext>
            </a:extLst>
          </p:cNvPr>
          <p:cNvGrpSpPr/>
          <p:nvPr/>
        </p:nvGrpSpPr>
        <p:grpSpPr>
          <a:xfrm>
            <a:off x="3661198" y="2498831"/>
            <a:ext cx="1341665" cy="1753391"/>
            <a:chOff x="1908738" y="1553244"/>
            <a:chExt cx="675000" cy="918750"/>
          </a:xfrm>
          <a:effectLst>
            <a:outerShdw blurRad="228600" dist="152400" dir="2700000" sx="96000" sy="96000" algn="tl" rotWithShape="0">
              <a:prstClr val="black">
                <a:alpha val="91000"/>
              </a:prst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6A595C3-EBAB-497A-2B3C-DABCBACAF764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BDED06F-91E3-E73C-C2A0-CE8CE98A600A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0BC5A4D-71B7-F8D9-64EB-6EB5950AADF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3AEB11F-D022-B23A-DC47-A0362497BEB3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5BB5A89-2862-D396-81A5-BF8EF8181928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80974" y="2242708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5327644" y="2042926"/>
            <a:ext cx="286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4) Fabric Direct Lake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693395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2" name="Picture 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008D1AFB-E3F2-A9DA-0276-BF00C4DB11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4959" y="1802396"/>
            <a:ext cx="850392" cy="850392"/>
          </a:xfrm>
          <a:prstGeom prst="rect">
            <a:avLst/>
          </a:prstGeom>
          <a:noFill/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3029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89DCA4-CF54-8C2E-698A-858238851D8E}"/>
              </a:ext>
            </a:extLst>
          </p:cNvPr>
          <p:cNvCxnSpPr>
            <a:cxnSpLocks/>
          </p:cNvCxnSpPr>
          <p:nvPr/>
        </p:nvCxnSpPr>
        <p:spPr>
          <a:xfrm>
            <a:off x="3200286" y="1555192"/>
            <a:ext cx="5300828" cy="3277"/>
          </a:xfrm>
          <a:prstGeom prst="straightConnector1">
            <a:avLst/>
          </a:prstGeom>
          <a:ln w="45720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88771" y="2299734"/>
            <a:ext cx="5129335" cy="1052766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6E6798F-F483-CB16-F6F3-BC5ABDBF6419}"/>
              </a:ext>
            </a:extLst>
          </p:cNvPr>
          <p:cNvCxnSpPr>
            <a:cxnSpLocks/>
          </p:cNvCxnSpPr>
          <p:nvPr/>
        </p:nvCxnSpPr>
        <p:spPr>
          <a:xfrm>
            <a:off x="3480429" y="2278912"/>
            <a:ext cx="5050838" cy="47882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 rot="60000">
            <a:off x="4119418" y="2117839"/>
            <a:ext cx="385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303754" y="2670889"/>
            <a:ext cx="391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560D3E-B0A8-F839-952E-E554FFE0F0CE}"/>
              </a:ext>
            </a:extLst>
          </p:cNvPr>
          <p:cNvCxnSpPr>
            <a:cxnSpLocks/>
          </p:cNvCxnSpPr>
          <p:nvPr/>
        </p:nvCxnSpPr>
        <p:spPr>
          <a:xfrm flipH="1">
            <a:off x="3003632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53E44-EA6F-8502-5FA3-4F12E95AEC4D}"/>
              </a:ext>
            </a:extLst>
          </p:cNvPr>
          <p:cNvCxnSpPr>
            <a:cxnSpLocks/>
          </p:cNvCxnSpPr>
          <p:nvPr/>
        </p:nvCxnSpPr>
        <p:spPr>
          <a:xfrm>
            <a:off x="3124687" y="3592344"/>
            <a:ext cx="5300828" cy="3277"/>
          </a:xfrm>
          <a:prstGeom prst="straightConnector1">
            <a:avLst/>
          </a:prstGeom>
          <a:ln w="45720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92CF25-FA0A-2D3F-517C-E5246E671DA4}"/>
              </a:ext>
            </a:extLst>
          </p:cNvPr>
          <p:cNvSpPr txBox="1"/>
          <p:nvPr/>
        </p:nvSpPr>
        <p:spPr>
          <a:xfrm>
            <a:off x="3837384" y="3369359"/>
            <a:ext cx="423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" name="Graphic 122">
            <a:extLst>
              <a:ext uri="{FF2B5EF4-FFF2-40B4-BE49-F238E27FC236}">
                <a16:creationId xmlns:a16="http://schemas.microsoft.com/office/drawing/2014/main" id="{2DF88078-ED5D-4488-DC8D-01A205FD7908}"/>
              </a:ext>
            </a:extLst>
          </p:cNvPr>
          <p:cNvGrpSpPr/>
          <p:nvPr/>
        </p:nvGrpSpPr>
        <p:grpSpPr>
          <a:xfrm>
            <a:off x="2522076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4F5D45-D302-21A6-44F8-EECD8DCCF824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987B28-B5D1-26AC-B7DF-881868690D45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007B25-F905-7DA0-99A7-F1054D179B8A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D808F6-117A-449E-AB41-57D09317A48A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D0784C-586C-3B65-A95C-C830309D5127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C4B9E7-4F11-78E6-DFD5-2098D089889E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F442F-6E22-E43B-4FB8-CF009939ED28}"/>
              </a:ext>
            </a:extLst>
          </p:cNvPr>
          <p:cNvGrpSpPr/>
          <p:nvPr/>
        </p:nvGrpSpPr>
        <p:grpSpPr>
          <a:xfrm>
            <a:off x="8240666" y="2299734"/>
            <a:ext cx="1054127" cy="1784835"/>
            <a:chOff x="7957294" y="2513210"/>
            <a:chExt cx="1054127" cy="1852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FED7CE-801E-6ADA-D545-566CB635B0C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C67FB4-8D27-2C85-7C4A-CA5F0D22A288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1839C611-5E44-6F90-6EEB-5915DA9F4DDB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aphic 148">
                <a:extLst>
                  <a:ext uri="{FF2B5EF4-FFF2-40B4-BE49-F238E27FC236}">
                    <a16:creationId xmlns:a16="http://schemas.microsoft.com/office/drawing/2014/main" id="{D4674C14-CCC2-5ACE-71BD-CB3673F4A1C0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C94C8B-8674-4B2B-59B0-3BE213307E1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638FAC3-C3E0-96D3-EE34-EECFDAA75C1A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D259F4C-7ABB-62CA-E6BC-F53C98D8A80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584502-2B1B-4EC2-0892-1F0BB577A4E6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E87096-4A3B-A97D-7E7C-E69D85240515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C8313-6C4E-8905-3D4C-3A431A69CF95}"/>
              </a:ext>
            </a:extLst>
          </p:cNvPr>
          <p:cNvGrpSpPr/>
          <p:nvPr/>
        </p:nvGrpSpPr>
        <p:grpSpPr>
          <a:xfrm>
            <a:off x="8273964" y="1357995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399079" y="1321406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9" name="Content Placeholder 9">
            <a:extLst>
              <a:ext uri="{FF2B5EF4-FFF2-40B4-BE49-F238E27FC236}">
                <a16:creationId xmlns:a16="http://schemas.microsoft.com/office/drawing/2014/main" id="{839B652C-4CB4-A410-1A51-CDA48ABE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0585328"/>
              </p:ext>
            </p:extLst>
          </p:nvPr>
        </p:nvGraphicFramePr>
        <p:xfrm>
          <a:off x="838200" y="4514011"/>
          <a:ext cx="10515600" cy="203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2A90D19-794D-E496-4BAE-CE0146547386}"/>
              </a:ext>
            </a:extLst>
          </p:cNvPr>
          <p:cNvSpPr txBox="1"/>
          <p:nvPr/>
        </p:nvSpPr>
        <p:spPr>
          <a:xfrm>
            <a:off x="5346956" y="1355410"/>
            <a:ext cx="2864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4) Fabric Direct Lake</a:t>
            </a:r>
          </a:p>
        </p:txBody>
      </p:sp>
      <p:pic>
        <p:nvPicPr>
          <p:cNvPr id="32" name="Picture 31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449EB7C2-9AC7-C8CE-5C54-36FE0F22D0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54271" y="1114880"/>
            <a:ext cx="850392" cy="850392"/>
          </a:xfrm>
          <a:prstGeom prst="rect">
            <a:avLst/>
          </a:prstGeom>
          <a:noFill/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F3962679-93B2-4846-AA35-D53CEB9EFC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>
                                            <p:graphicEl>
                                              <a:dgm id="{F3962679-93B2-4846-AA35-D53CEB9EFC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C9640B38-48FB-480F-A10E-739E1E7390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>
                                            <p:graphicEl>
                                              <a:dgm id="{C9640B38-48FB-480F-A10E-739E1E7390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4" grpId="0"/>
      <p:bldGraphic spid="29" grpId="0" uiExpand="1">
        <p:bldSub>
          <a:bldDgm bld="one"/>
        </p:bldSub>
      </p:bldGraphic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956688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54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MS Learn: Power BI modeling guidance for Power Platform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CABA-49A1-32C9-DB01-2CEDFCFE77EB}"/>
              </a:ext>
            </a:extLst>
          </p:cNvPr>
          <p:cNvSpPr txBox="1"/>
          <p:nvPr/>
        </p:nvSpPr>
        <p:spPr>
          <a:xfrm>
            <a:off x="1386865" y="4480038"/>
            <a:ext cx="7442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5400" dirty="0">
                <a:hlinkClick r:id="rId2"/>
              </a:rPr>
              <a:t>https://aka.ms/</a:t>
            </a:r>
            <a:r>
              <a:rPr lang="en-US" sz="5400" b="1" dirty="0">
                <a:hlinkClick r:id="rId2"/>
              </a:rPr>
              <a:t>D365PBI</a:t>
            </a:r>
            <a:r>
              <a:rPr lang="en-US" sz="5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8156" y="390410"/>
                  <a:ext cx="5594334" cy="4666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81809" y="406963"/>
                  <a:ext cx="2691269" cy="6295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17492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8163" y="1844314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Large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 descr="Dataverse Logo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7079645" y="2584658"/>
            <a:ext cx="1877696" cy="1581989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 descr="A picture containing screenshot, graphics, graphic design, design&#10;&#10;Description automatically generated">
            <a:extLst>
              <a:ext uri="{FF2B5EF4-FFF2-40B4-BE49-F238E27FC236}">
                <a16:creationId xmlns:a16="http://schemas.microsoft.com/office/drawing/2014/main" id="{44DBC68E-72A6-CBD1-AD01-F5F24A030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201" y="2519301"/>
            <a:ext cx="1803916" cy="1803916"/>
          </a:xfrm>
          <a:prstGeom prst="rect">
            <a:avLst/>
          </a:prstGeom>
          <a:noFill/>
          <a:effectLst>
            <a:outerShdw blurRad="2286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3" y="2050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9643" y="4000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203722" y="3321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820649" y="3147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203722" y="4886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20" y="3660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8085" y="4947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362265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6" y="1747838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426579" y="4991197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122415" y="5539837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3322975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4509464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76454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279137" cy="984885"/>
          </a:xfrm>
        </p:spPr>
        <p:txBody>
          <a:bodyPr>
            <a:norm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6068846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088" y="1747837"/>
            <a:ext cx="4411662" cy="45720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8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16" y="2068969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8958924" y="1894906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892725" y="4146495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64348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6687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67" y="2624137"/>
            <a:ext cx="3932238" cy="16002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7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Let’s talk Value: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177913"/>
              </p:ext>
            </p:extLst>
          </p:nvPr>
        </p:nvGraphicFramePr>
        <p:xfrm>
          <a:off x="4588934" y="987424"/>
          <a:ext cx="701886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56493C-E76A-1D49-C8B6-0AE7AF7F17F2}"/>
              </a:ext>
            </a:extLst>
          </p:cNvPr>
          <p:cNvSpPr txBox="1"/>
          <p:nvPr/>
        </p:nvSpPr>
        <p:spPr>
          <a:xfrm>
            <a:off x="410633" y="109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7874721" cy="1023063"/>
          </a:xfrm>
        </p:spPr>
        <p:txBody>
          <a:bodyPr>
            <a:noAutofit/>
          </a:bodyPr>
          <a:lstStyle/>
          <a:p>
            <a:r>
              <a:rPr lang="en-US" sz="44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views for use as your report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06D6D9-E23F-4C15-77A6-3DBEFE96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352" y="318188"/>
            <a:ext cx="7187142" cy="29820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98F6-3BE2-F1A0-94AA-44523E5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52" y="3557753"/>
            <a:ext cx="7187142" cy="30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EA62-C87D-0DDD-B8FC-F241F7A9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Dataverse + Power BI</a:t>
            </a:r>
            <a:br>
              <a:rPr lang="en-US" sz="4000" dirty="0"/>
            </a:br>
            <a:r>
              <a:rPr lang="en-US" sz="1400" dirty="0"/>
              <a:t>Create real-time and contextualized analytics and reports in your apps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37829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3D2F48CA-BEB3-491E-A067-4FBF3F78FE76}">
                    <psuz:zmPr id="{620A4197-42F4-436A-90C7-107FB76526D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F3F45DE-A302-4889-8ABE-AEF269A08FDC}">
                    <psuz:zmPr id="{3EE27532-86D2-4232-A390-2592603C6CB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06723B-EE1C-4F38-8C1D-D6CDF774A6F9}">
                    <psuz:zmPr id="{AF12A528-6FF5-4354-935F-8805A65BF56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2D230E-8CF0-49A9-97D8-447504B614C8}">
                    <psuz:zmPr id="{4C0F230A-A14B-4FF1-AE5A-E8F744B8278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5281555-1687-4728-84EF-1754846638A9}">
                    <psuz:zmPr id="{32E9E301-E028-4CDA-9212-BF4660E5B1A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D578AF3-496E-4792-A998-9396B21A18DB}">
                    <psuz:zmPr id="{F6512E5B-AA59-4A98-A490-0563279D009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09135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Q: Which connection is ‘right’ for my use case? </a:t>
            </a:r>
            <a:b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483673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AAC4-51BA-0C61-92F2-2C4BA4C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36B2E-41C1-48D3-5575-B06194EF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6561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1800"/>
              </a:spcAft>
            </a:pPr>
            <a:r>
              <a:rPr lang="en-US" dirty="0"/>
              <a:t>Power BI on Microsoft Learn </a:t>
            </a:r>
            <a:br>
              <a:rPr lang="en-US" dirty="0"/>
            </a:br>
            <a:r>
              <a:rPr lang="en-US" dirty="0">
                <a:hlinkClick r:id="rId2"/>
              </a:rPr>
              <a:t>https://aka.ms/</a:t>
            </a:r>
            <a:r>
              <a:rPr lang="en-US" b="1" dirty="0">
                <a:hlinkClick r:id="rId2"/>
              </a:rPr>
              <a:t>PBIGuidedLearning</a:t>
            </a:r>
            <a:endParaRPr lang="en-US" b="1" dirty="0"/>
          </a:p>
          <a:p>
            <a:pPr>
              <a:spcAft>
                <a:spcPts val="1800"/>
              </a:spcAft>
            </a:pPr>
            <a:r>
              <a:rPr lang="en-US" dirty="0"/>
              <a:t>Power BI guidance documentation </a:t>
            </a:r>
            <a:br>
              <a:rPr lang="en-US" dirty="0"/>
            </a:br>
            <a:r>
              <a:rPr lang="en-US" b="0" i="0" u="none" strike="noStrike" dirty="0">
                <a:solidFill>
                  <a:srgbClr val="0062AF"/>
                </a:solidFill>
                <a:effectLst/>
                <a:latin typeface="Segoe UI" panose="020B0502040204020203" pitchFamily="34" charset="0"/>
                <a:hlinkClick r:id="rId3"/>
              </a:rPr>
              <a:t>https://aka.ms/</a:t>
            </a:r>
            <a:r>
              <a:rPr lang="en-US" b="1" i="0" u="none" strike="noStrike" dirty="0">
                <a:solidFill>
                  <a:srgbClr val="0062AF"/>
                </a:solidFill>
                <a:effectLst/>
                <a:latin typeface="Segoe UI" panose="020B0502040204020203" pitchFamily="34" charset="0"/>
                <a:hlinkClick r:id="rId3"/>
              </a:rPr>
              <a:t>PBIGuidance</a:t>
            </a:r>
            <a:endParaRPr lang="en-US" b="1" i="0" u="none" strike="noStrike" dirty="0">
              <a:solidFill>
                <a:srgbClr val="0062AF"/>
              </a:solidFill>
              <a:effectLst/>
              <a:latin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dirty="0"/>
              <a:t>New: Power BI modeling guidance for Power Platform</a:t>
            </a:r>
            <a:br>
              <a:rPr lang="en-US" dirty="0"/>
            </a:br>
            <a:r>
              <a:rPr lang="en-US" dirty="0">
                <a:hlinkClick r:id="rId4"/>
              </a:rPr>
              <a:t>https://aka.ms/</a:t>
            </a:r>
            <a:r>
              <a:rPr lang="en-US" b="1" dirty="0">
                <a:hlinkClick r:id="rId4"/>
              </a:rPr>
              <a:t>D365PBI</a:t>
            </a:r>
            <a:r>
              <a:rPr lang="en-US" b="1" dirty="0"/>
              <a:t> </a:t>
            </a:r>
          </a:p>
          <a:p>
            <a:pPr>
              <a:spcAft>
                <a:spcPts val="1800"/>
              </a:spcAft>
            </a:pPr>
            <a:r>
              <a:rPr lang="en-US" dirty="0"/>
              <a:t>New: Report and Solution Templates for Power BI with D365 Sales</a:t>
            </a:r>
            <a:br>
              <a:rPr lang="en-US" dirty="0"/>
            </a:br>
            <a:r>
              <a:rPr lang="en-US" dirty="0">
                <a:hlinkClick r:id="rId5"/>
              </a:rPr>
              <a:t>https://github.com/MScottSewell/</a:t>
            </a:r>
            <a:r>
              <a:rPr lang="en-US" b="1" dirty="0">
                <a:hlinkClick r:id="rId5"/>
              </a:rPr>
              <a:t>Power-BI-D365-Sales</a:t>
            </a:r>
            <a:endParaRPr lang="en-US" b="1" dirty="0"/>
          </a:p>
          <a:p>
            <a:pPr>
              <a:spcAft>
                <a:spcPts val="1800"/>
              </a:spcAft>
            </a:pPr>
            <a:r>
              <a:rPr lang="en-US" dirty="0"/>
              <a:t>This presentation (and others)</a:t>
            </a:r>
            <a:br>
              <a:rPr lang="en-US" dirty="0"/>
            </a:br>
            <a:r>
              <a:rPr lang="en-US" dirty="0">
                <a:hlinkClick r:id="rId6"/>
              </a:rPr>
              <a:t>https://github.com/mscottsewell/</a:t>
            </a:r>
            <a:r>
              <a:rPr lang="en-US" b="1" dirty="0">
                <a:hlinkClick r:id="rId6"/>
              </a:rPr>
              <a:t>PowerBI-Dataverse</a:t>
            </a:r>
            <a:r>
              <a:rPr lang="en-US" dirty="0">
                <a:hlinkClick r:id="rId6"/>
              </a:rPr>
              <a:t> 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dirty="0"/>
              <a:t>YouTube - </a:t>
            </a:r>
            <a:br>
              <a:rPr lang="en-US" dirty="0"/>
            </a:br>
            <a:r>
              <a:rPr lang="en-US" b="0" i="0" u="sng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https://www.youtube.com</a:t>
            </a:r>
            <a:r>
              <a:rPr lang="en-US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@MSFT_ScottSewell 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6033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85E9-D74E-7ED7-6FDF-FCD559B8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FDDD7-0E9B-7052-2DFE-E2F235357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03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Thank you!</a:t>
            </a:r>
            <a:b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https://aka.ms/D365PBI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10312044" cy="326852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112" lvl="1" algn="r" defTabSz="914225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integration in </a:t>
            </a:r>
            <a:b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advanced insights.</a:t>
            </a:r>
          </a:p>
          <a:p>
            <a:endParaRPr lang="en-US" dirty="0"/>
          </a:p>
          <a:p>
            <a:r>
              <a:rPr lang="en-US" dirty="0"/>
              <a:t>Act on the insights in the report as you navigate to drive results.</a:t>
            </a:r>
          </a:p>
        </p:txBody>
      </p:sp>
      <p:pic>
        <p:nvPicPr>
          <p:cNvPr id="5" name="Picture 4" descr="Power BI Report Shown in a Dashboard">
            <a:extLst>
              <a:ext uri="{FF2B5EF4-FFF2-40B4-BE49-F238E27FC236}">
                <a16:creationId xmlns:a16="http://schemas.microsoft.com/office/drawing/2014/main" id="{8C4AC1AE-6DF1-C218-E129-6BE3B52C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30" y="1432715"/>
            <a:ext cx="7056672" cy="466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Power BI Report in a Form&#10;">
            <a:extLst>
              <a:ext uri="{FF2B5EF4-FFF2-40B4-BE49-F238E27FC236}">
                <a16:creationId xmlns:a16="http://schemas.microsoft.com/office/drawing/2014/main" id="{2A61BD89-8FEF-DBAB-F849-4AF00EA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4" y="1537426"/>
            <a:ext cx="6852279" cy="46979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9D7CA-7ADB-5886-420F-067DCDE7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2" y="1493349"/>
            <a:ext cx="7153166" cy="46897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#E6E6E6&quot;"/>
    <we:property name="bookmark" value="&quot;H4sIAAAAAAAAA+0ca2/bRvKvCAIOvQPcYt+PfEuc5u5wSRPE6QuFP8zuztpsaFFHUXbcIP/9hpRkx7JkKaxlq4cEsMLHcnZmdt475MdhKibjEi5/gDMcPhk+q6r3Z1C/H9jhwXB08xoGo4znQarEIJooEiCNqsZNUY0mwycfhw3UJ9j8VEymULYA6eJvxwdDKMs3cNKeZSgneDAcYz2pRlAWf+BsMN1q6il+Ohjih3FZ1dCCPGqgwRbsOQ2nc0KFf8c5TQmxKc7xCGMzu/wWx1XdLM4PhrkoG3qmfTZcfv9hXBMeHxfkvOhuRsG9dBCtVmhVENrwTE82l+N2zCHNfFLVRYRy2OFU42SGwsfhYVVOz7qj729cP6qmdcS3mLtbo6ZoLgnSO6zroqnqy+Enou5NXRHt3Y03UOOoGdy8f1pdHNZIk6fhE/7pmK5MZkR1tNwks2VMx7zDatRAMZoT7JxXHiKX2guJzHEdbXt9NU/m9D5N5zCKNOufI/b1uEVwOqKzwYuqxgiTZvA0/T6dNGdE7DIL1g35nAtsxoVidFLOZeWa8Hcz5CdlEbFuJTH8TrzpSDxDksT24ASJMe1DROx4NnWBk2uG3Dz6aSFp4mD4oq7OusfmqlHRDFtTejCcIUfoHwx/PsUaO1C0VKlornh7Noa6mCyf/acYtYQfDF9ibrZehNlJh+eWbH5bnJx28F8WzYxHxAAopy2QbwV7ToPo33H3czBM0MAKLo6mxOoikq7WHSzsJOtOmAfDsyrhhsHfHHVL/s0VEgutJ8J+/0wnuvGTOXMfXFaPO3KSj5oHp0TIWkrlmAhho8rdn4l53prJJXSvru2nLqXPdanDdRuFeYbNBeIKvnyZgqS1zHpZXWD9rJq2+vexu3w0hhVw2ztPU7p944fqgv5rQT09IzCkEd9yIv9dcYY/kqQRL9p7S6c/jsf3P+vdk27W6xpLaNXtLYxONurqS1KMb2aqvXjuDVmFKm168BBKHCWoB6/Ih51OlmA8n84CgQ1QuPgCs/J2DnthWDoGLKi8xYViFMtpwndVgssNkNv4ZWfG6g4Vn5kgZdHIiCwDmKgCMGEe0gS9KLBMFNHA2ZPBawrXzgu8GBxhSbRX9TLi1wM6YzOYo3E7Atofe5U/t1d3E7uNIfv3EmO/QCSurFj+ArYSJlei99tqvXh9QbxqleL4eLNx2EbRnsGkiLtz3/clcTP1QZs0NyJLozjzwgbnZDvd3bJ3CmO8IXodLKmd4MCZjVEmzZzBIPrC8gYY5NwCsSJA0sL2hsUo34lZSJcU5QhWJK1606iREiYDwQoHShnGkzS9+eU8k8aGCMgYJknWy/eGJTRlMRpYZAFlYEDU9oVlWYzAk1chMsUU92RY+8IiSA6ljsp7cIE7EaE3LMGT1siEs955kdAo3ZtfoGzO2brA0Dq0QUkLG2FBp77Ppk3TJdvLYgYJM4tCBwwssKw91xtBFmdwsopURfJqSOpJ9AMmHhLfLP5rYPnsuMzKZSG85sn4uAWsdaoUrfcixOwQHfDsvTG3vO3MdXxc1BsCIjchR2W5diF5lrpHbhYlVg26KkosQpd5vPwgKQNvL3xBveAVwmRa47Z4HFH8NxnMH5osY/QWz3E0xcHrMY4G384zL0wr4oSDR8LsZwJxFzb3F2EdwtkYipPRMiaL64NOYvcEl070HwaXLm5ZRuQVjMgG1I+OR3fxIbHoX218YHzuQmRj0F8WIzxqIL7HNEPnsDoL1eFpW4K6YavppE6UW192tut5US9Kp5Qe96ggXJFFhKRpvFUjmjN5fnex7i1jdz/1LufcRsceYMYb2nS/832J3jzQzLubcltX8sCzLhb2eE2qeJW09aj1biHArdUZP+iMBzvwMTt1GLux/juLhHYloSSgv5JIjKZledD+dJLTViJwEfzfEJxFkeTh6hvd7WKU8EO3jVTi6KQ5HT4xnYzP93vbyWZlnOFpkRKOZiXU7Cx3RlolpHXaCqntn9g9vNeY+7CsJjj4218o+n+ELOnvT8ty0GZyk3/sG2p7lcA9JY0hWzx4+ETur5uwHLeVgFkIvtxNwUUOWUpFdoMxiAnRhevCxfcful2U4U2AanOgPy7Oq+YdhBK3jOvFcoyyQ71fG6i8rS56bUg/TsiwIu75ixHw2ebGlU9e+rntoq9o3Bv3LLqlIHRgNFl0P81QrKuyO5ohfdw+co7l7N5/p1hfEnbd/Y4v391gOY0uyLu3aP8HL3e1rO0skzfFaNQq9qyTayVqny1c9whhUsJ4snhqN7guS8sSpnSlrqqueWUx+0KeWtGZ7165nKQUFoSRQqQQTcp8TwKjhVlatKjsgXvdn1jt8Rz9qhr7r7jodfgabXwtj/Yrj37dXdiX8HQSoSHoKwvPj1LCOhj+0oHekS3/WiL7WiLbukT2yzwcp8Oj4g+8Pvv1+vBNV4j67f+tiCZZYDqitzl7axgylzd32qxpW+BWGBa9TirHrJzJ0bK+sAyzISCAD8gSei6lzX1hRZtRIDNGBpWN1kEavhFWmL9J8gOcFycw65ZbhqsQkQFTaJhyxEil7wUuQ6NSBgwAiosAzPnNbSnrurIC5QKRCAYZAA0QnpvXZA0szj1jImXvjMGYZNKpNyxIxmgXuLZA8ufpN/q+sITRxqcsTVDW2BSBid78kpaTGmQDjmmfvBBR9m+9oQUMPHIXkbFotIiqNyxuWynWKRguItOMpeT6wsoeRBQ2CMe9MNwyy3p3eGFi0TkfPaLRAa122L8bEUWw4L3UMTltlIoq9Jb7zFJkITDPSJEYoha98TJZ2uDRovWM0DKJ6978ChCScUGCStY4m5gQ/WERhWCFN0EnzYRlbAt7uwaWywIdctDeSeSKgk62ubtunax67aNKUpOttYJxprfo1FsDK8mso0zt+3tRcA5cu802dh2NFrNr3QDzRpHJiEr2tjkkB4lHLaOPhiAJYaF3V2lGpWOgWJ+RcAgyXi72XkeJOSaO2RMgwk2Aw/6doK6VB0VSb6HdXEvQHy9ts7NZS8sS92QpFOtvv5yxPtAfc0KR9xWKzGJv3hNGnGuGxC+thHdM9u7C1cq4xLhxDKPW0TBwvWlU0XMvDdmbts2YWed5bx1ynBRbGTLOMlGo4imm6i2rIXufoPXZSdEaRpOgt0wk6zVEzyjs1AmCpHCiN+9zq5DEfIWtxbeBG+zNr0zmuaUwSrSS0YH12HsdE5kIsvJJhxZDR0FYb35F4CpFSehoEv5gFMPe9oubaGUynrxHFNJjCrp/jJlU8mQEKczhLMaoCGZvfjmtBXltETmgNNEJ2z+W48FJcrGxbYwXLjhve9tCmZXyMTBnKMfhMQYt+r9FAAjSuigCeSFH6YPXve0XuTKLujVgFrihiILr3nIvyGGQoaeEi7IlymuS173lnlwYaMdiQGEVcwAa+8PKXCQRYkIeCBinNMv2tjnkeigfIrmQIEVyaLaQiTV5pdOZXBqZHXLfJotoSS17yz2LQJkaAiIFJ1YA6x+TWzKqhhIhAxYp403Sxv78ciox6VzUlCt4dCBXvD5wtZd0o5LJpHHexxwpmcqQKOcgE/PIbwjs4+bSI27jbCwbvx8XK2IARv4xtmEqyUYAnRRnW8pEJn9jeaKIK5HVY1o4Ch/2Rib2YkNtH/rC+skFZRvSyAS0rklbp4XXm2t2DX5oQvVhhZRJFwOXZDqyMULKkJnbUsooTVeBsjPByIpyipKs/uzdpH3Yo9uN1B1OJ011dntToevPGFR12+5/XpBw7YEAXn/ToqBRbdfdHiC1fRPg5g231p++gvGqFB0wRGlCW5PyAkPicb1g3//29vXHRG7JSccckpaTfZCQL2gW3bgaeToaYfkwb9xszeCdvD6w7eTH83SeG4UpQeTCWOstufaNJvvul2op60qR8jal0KkYFDixOSq+GyRS/EnAKB8BSgHQWcDe79YKLYQJ1jthHEZDKcAWhagxgbpjw4ZCf2PBChtDoL9E+XTPYjMBmw26+lDWP+tqOu6kgjnhDDKhIFnnKU9G3mlaMfnXbENv3pcWT4sy1bNvzzA0kqtgnQ3C02PczdL862e6z5y1y6a84CHTaHKeyJzSwa4a+WmG5apvWFTTZjKGiG9ghCu+xNC1Cybc9KGVbprh9Xdf/gcBjM9H900AAA==&quot;"/>
    <we:property name="creatorSessionId" value="&quot;6ed1415e-fcf8-461a-970f-f0612fa35136&quot;"/>
    <we:property name="creatorUserId" value="&quot;1003BFFDA75784B6&quot;"/>
    <we:property name="datasetId" value="&quot;cdb9456d-e713-4b1c-a73e-13b31229bab2&quot;"/>
    <we:property name="embedUrl" value="&quot;/reportEmbed?reportId=0268a05b-249a-42f5-8abd-deee3de58e03&amp;groupId=ab9cd3aa-de85-4b21-8ed4-deb7c00b43c4&amp;w=2&amp;config=eyJjbHVzdGVyVXJsIjoiaHR0cHM6Ly9ERi1NU0lULVNDVVMtcmVkaXJlY3QuYW5hbHlzaXMud2luZG93cy5uZXQiLCJlbWJlZEZlYXR1cmVzIjp7Im1vZGVybkVtYmVkIjp0cnVlLCJ1c2FnZU1ldHJpY3NWTmV4dCI6dHJ1ZX19&amp;disableSensitivityBanner=true&quot;"/>
    <we:property name="initialStateBookmark" value="&quot;H4sIAAAAAAAAA+1cbW/bOBL+K4aBw94B3gXfX/otTdu7Q7dtkHR3b3EoDnwZJtoqlk+W02aL/PcbSnaTOHbsqnXq3euHtBYlDofDmYfPkJQ+DGMxnZTu8qU7h+Gj4eOqenvu6rcDPRwNx/OyV6+evzg4fv6flwcvnmJxNWmKajwdPvowbFx9Cs3PxXTmyiwBC//9ZjR0ZXnkTvNVcuUURsMJ1NNq7Mrid+gexltNPYOr0RDeT8qqdlnkSeMayGIv8HG8xrbpD5Riky40xQWcQGi64mOYVHWzuB4NU1E2WCfX9ZdP309q1OPDQv9n7c3AqOXGBS0FaOGZVDRhzeZykp85xJZPq7oIrhy2OtUw7VT4MDysytl5++vprfKTalYHOIbU3ho3RXOJkl5DXRdNVV8Or7B3R3WFfW9vHLkaxs3g9v2z6t1hDdh4HD6iV2+wZNp1qu3L7W5mw7TGO6zGjSvG8w6zoJV2mungPf5FboHn8mkxPi3n5r6u+7rr7/TM4f84lv43lJ7lXGV1mGRMeW0NUwaCYtFEs1HWBIf6pbsoTh12665MMCaAEdFKB9SD0Q7YRpnFOQq9K4tTH0MwTAiUGLxwhtmNslxrvsezpml9ZUmkT1QJiNEFypTWVhPuPlMkBwc+cOVBMm4Z+EhDFrHaS7+4B76aZK+ZjfPVkg+euBKmA4wzNO6y+5Gr0UdlDuKFGwcsXdbkBbjprIZtVenam1eaLmtzDBcwnsHg1QTGg78elOXgCaoy/dsK1drIuG9E0mw8hvL2WOBFHaF+fNna+UlRLwKJjpa035GBr94soAsf+e1GYM8Hu1NsR42/6dybm+ApN8klpRjnPhGz3hdvIaYlUngaJCOECErAaqn2DTFHO4ifw9m0qc6hvmPePD0NqnqAZRcFhscehNC1NxT4VA6kPVDqVlx/PziIv6FFsdEeYd3OUy/c5C7IBua44tFJIqPURjIr00bcbuB946v3K2YBRH0XmDRBROKdjOjwW4ZJYlZpGimVESxqw4wj12FyDKXLAJCR7TP9shWxZOqPZbsPi1XN/wquHrxAOnK2R273S7UqCDa62ttJcdcvIhIXwpHBSGqZBYM+p7b0C8KVsTakoByib3QsSLk/fvEwQ3JYVlMY/OVe5/iKHtrPJ7QLVikdldPgRYpcB92XcAsSXOSZMIJVQjOHU21fWUYmnaSIUcigEqYFUm8mx2tkRekFD9xwzR3HNACU3qzXGtLORGJcRcm8ix4iUnjaOwEgLkIiCNQePPEkSUtlX1lO6JSSNp6ANqCxw/pzmT+jUUogzGAKZVkEJWTvIQjBGeAyCGud8dSw4Hq7hiYojUYrfCACyZxVobcsziTihnQkEA/cE8dN7C3LWIRJ7YMDQiBy4V1ve0nAnF45r3ECFkIRGrnqK4tYpM3otSYKY6xmUYreObVVjriEtFuBziEgmd7s/uvsJQ2jjhIdAo8yi/S9ZYGOkiqWuEKuY5n2xvTuo0mUReZDxAxfC0KFpL0h0QTipCHBA0NRxjkJ0FcWCzY4jhEZGTqYI9HK3rII0jyQVCJaOKqU0VRuhot14+jAcW0C80IqQwQSR99bVhLCBo/OwNDpQ/CS9fZ7Tj1CfiQhQwUzHn2/N04IIxHy0bMCdcBVMExvhup1MRRFtMqGAIQilCEmqtBXFlVB86iQzqnAuIXoZW+9EFRFDDxoi3Mt8UpgltzbXpEHGwlijZdKROMRE/vKSh7TGSIRJUBzgj+07e33KWsTMaaBWOK0pwp6+31EQyF7IoqAjM5zGUnvucMna2PbyygEiUFF19tehgJ1AgFacpy0ibUeeseQCJZarohUeUIj2lja215SKIOmR4gAzB6CIs5sXo9dN45cE5rhKzIiBbOG8N62N0pbj3/EMOGIYELG3vgldTLIW1G7iLwEeSfZYs15XTwa6qQVqJhG2Nc6utDbJzikECkki/bCaYQhG+uNhQmQk3sXInEexeV1ht565XCkQSJYBIWQyJh2vX3VaEiGKMVxcsOZyAbB+6cMPElkJSw6CIwiS5GG9sZoK1GXyKWSUjPEfLkFNV/LTRgYyH5hOCCKId/vLctHJCcaZw4vkX4xTYjuPY4eXUEZBGoRNbIJRH7W278UBre3oAE9H/1DRSp7y7IJwZR4n9EekyzImxj9Y4h57azFNCYaVEwE0RsnAGkJkvFgARAlEKpN/32uZB0LSHmZoZYpqnEYe9uLYvqfcDrzirJAJCGxP34R75yngRokOiQoyYLonytoqhVJyhkibbSMBd5bFlMIDhFTBS+00jE4hLC+slxUSmJCiyGNc7fFf0NvzKHUEmRMyRqlIETMiWLveLQ+ch64oo4j9VJOGNJbFsHMPyYMH+cExaSPGNufYwoAwNxFIDFBnTzB5GqjLD/fx79nXzZ7LWZFCP5eJMRZj13/EnIV0d6Dc8ihSARLOdebF+bXLNFQjTlNsDKKFJIwKoUt8Hbd3jGaTgawOiWLgQHEpM34sUaWSegrOPEyxRmLHrlnam137w7vw66CP6tqCG7a7MHC/DarwA+jycEF1Digg/u3CvZibXoXSrx6N767rfnCjdEk9aA9AfQV9WgLH1KL/vvOD6zPQyty6M4nrjgd34njefmgBcc90WWNw7xBgn3ZgfjyxhxlySfOhRaMEMzJAFOC6425p+9DOYsZ828KFFtsVQfXoPTDM1c3y+dQvvghkC0CGS3wr1b0jrA8G2TyoD0a7QBndgoau0GAnYXzrmJz7onjWVniz5Pid7i++vX651HpLhdX2bdcjdUXdOqWa0HLrD5V3WcFlPEoS300eIVE4KKAd4MTKNGBq7te8vGBsghzJyrGEd4juIyGJYxPcdZ+pNoomB+hzY2dVzFjwVkRY3sUJ+eaRlOjOKIN10Zqltel9oQr7g8x25aQ7d3BxP09W/X/w63/uLT24VnKpLiomtfOl7DMUdaclWXLZ2V3GPdrz8seV++mfxxSsYIZ/cE6MBr+7MpZ+zpHno5HK/65O0V/7OPeTM+sHQpUx42ni/dLOhXrqmx/dUq/yVUuoOzu/XcG9SVq195v7fLDLZPj0wXO7lnt53C5q2HNrUyPivE4B3b3rsxK1W4MXFsFNSndZLqotRtdl71lSVMsqauqyXIWrS/8KbtOezZ9NCRBW8t8SAaxzdFk7Yqzld17SR8WL/F4AKp8CkJTaXy0JLZVbr/ps+qhr3zwMu/3fOUFwf1jDA/PFP4MKxvfGNS3hcEtFgY3MsGyGAPOiOEtxE6dw+rcVyuXr3bzGhV2JM5Cs8bI87uLcc+G3X3Tu2xzmxh7gBZvRdOXbe9T4uaBWt5dk9tOJQ/c6mJg12VSu150/rYo/G1ReNtF4V9vppd/piVfmwzlSZjEmJU0Khu2eONl3XFSDYoHIMk5FYR3hCl/J0taziy+HPf4HAsOPo5gD3oy7Qbhpj2G51CftrnHKWC45krY5UnXfgHTa7Pc/vXz4nMSbDR8VlfnbbX5By/yNyC27Oxo2KnWLtv9cgY1zCFtHIvFBxr+uWTYT8i4u4tWpe3NenOlBhv6sWg6u3zoirHydy20fZefzW+E579cK7rGrTBf58zX4bZK4GM3LUIWeDVP5FdONB/V+loe173/Hm2Q1BvBfJKcC0OYf8jw2XqJYH8iIt6MiPkqyWbHfwzNO4AVdvk0349rjfVj9Q5zkGo2bg+t5+KTiVshN985iPHujZfVuxZTR8ODcxTTDB99T7H7r4tz+GlcNHm18OrO5U+TyZdv9f5GNwdpPV/COnbj043R+qObNt9109Ki3hHURRU3VTx0OOXFxQml6ZKMJ7Pumz0bpFD2pKu3DbAsluYW2NIaYNHLO1Yoxu0WyOsqdvPwPZLzouTO8OqeEO8gyBgrrAuUS8s4EENl+IwN4N5fC/l4InC+BHiOzHRZ73WP7CdSVTeRalNPtwGxwwo5al1Ml6+eFzn+kQT+CKn5dFCrtjXzcXF61qzx4e8ZeTLcBh3GMzR1EU6avJBzf1wsZG4XniftkO9u4v8ivtoaZ7T8oay/19Vs0mpHDDMKCBMuamONlEDbjhfTf3QEfr5rEs6KMtbdhEaQgVPhtdGeWaxGTffG4HWd9jNn2CwXllGf8GkiBYa6kF6vevKq03JVeFSzZjpxAY7ceBXqtZtZETahd9vMcGGKIm/3fgJEXl39D0SjcMUYTgAA&quot;"/>
    <we:property name="isFiltersActionButtonVisible" value="true"/>
    <we:property name="lastRefreshTime" value="&quot;6/21/22, 11:56 AM&quot;"/>
    <we:property name="pageDisplayName" value="&quot;Overview&quot;"/>
    <we:property name="pageName" value="&quot;ReportSection&quot;"/>
    <we:property name="reportEmbeddedTime" value="&quot;2022-12-06T17:32:18.651Z&quot;"/>
    <we:property name="reportName" value="&quot;Contoso Sales&quot;"/>
    <we:property name="reportState" value="&quot;CONNECTED&quot;"/>
    <we:property name="reportUrl" value="&quot;/groups/ab9cd3aa-de85-4b21-8ed4-deb7c00b43c4/reports/0268a05b-249a-42f5-8abd-deee3de58e03/ReportSection?experience=power-bi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2841</Words>
  <Application>Microsoft Office PowerPoint</Application>
  <PresentationFormat>Widescreen</PresentationFormat>
  <Paragraphs>443</Paragraphs>
  <Slides>54</Slides>
  <Notes>8</Notes>
  <HiddenSlides>11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1_Office Theme</vt:lpstr>
      <vt:lpstr>Dataverse + Fabric &amp;Power BI Create real-time and contextualized analytics and reports in your apps</vt:lpstr>
      <vt:lpstr>PowerPoint Presentation</vt:lpstr>
      <vt:lpstr>PowerPoint Presentation</vt:lpstr>
      <vt:lpstr>Let’s talk Value:</vt:lpstr>
      <vt:lpstr>Dataverse + Power BI Create real-time and contextualized analytics and reports in your apps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form</vt:lpstr>
      <vt:lpstr>Power BI Quick Reports in Dataverse Views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MS Learn: Power BI modeling guidance for Power Platform</vt:lpstr>
      <vt:lpstr>Dataverse connector in Power BI</vt:lpstr>
      <vt:lpstr>Creating Dataverse SQL-based Power BI reports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PowerPoint Presentation</vt:lpstr>
      <vt:lpstr>Thank you!  https://aka.ms/D365PBI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2023-11-08T20:31:11Z</dcterms:modified>
</cp:coreProperties>
</file>